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spPr>
            <a:ln w="57150" cap="rnd">
              <a:solidFill>
                <a:srgbClr val="8B1A1A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B1A1A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2021-22</c:v>
                </c:pt>
                <c:pt idx="1">
                  <c:v>2022-23</c:v>
                </c:pt>
                <c:pt idx="2">
                  <c:v>2023-24</c:v>
                </c:pt>
                <c:pt idx="3">
                  <c:v>2024-25</c:v>
                </c:pt>
                <c:pt idx="4">
                  <c:v>2025-26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584</c:v>
                </c:pt>
                <c:pt idx="1">
                  <c:v>576</c:v>
                </c:pt>
                <c:pt idx="2">
                  <c:v>535</c:v>
                </c:pt>
                <c:pt idx="3">
                  <c:v>528</c:v>
                </c:pt>
                <c:pt idx="4">
                  <c:v>498</c:v>
                </c:pt>
              </c:numCache>
            </c:numRef>
          </c:val>
        </c:ser>
        <c:marker val="1"/>
        <c:axId val="83255680"/>
        <c:axId val="83257600"/>
      </c:lineChart>
      <c:catAx>
        <c:axId val="83255680"/>
        <c:scaling>
          <c:orientation val="minMax"/>
        </c:scaling>
        <c:axPos val="b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83257600"/>
        <c:crosses val="autoZero"/>
        <c:lblAlgn val="ctr"/>
        <c:lblOffset val="100"/>
      </c:catAx>
      <c:valAx>
        <c:axId val="8325760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32556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8B1A1A"/>
            </a:solidFill>
            <a:ln>
              <a:noFill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92%</a:t>
                    </a:r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87%</a:t>
                    </a:r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81%</a:t>
                    </a:r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76%</a:t>
                    </a:r>
                  </a:p>
                </c:rich>
              </c:tx>
              <c:dLblPos val="outEnd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72%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Sheet1!$A$2:$A$6</c:f>
              <c:strCache>
                <c:ptCount val="5"/>
                <c:pt idx="0">
                  <c:v>Литературное чтение</c:v>
                </c:pt>
                <c:pt idx="1">
                  <c:v>Окружающий мир</c:v>
                </c:pt>
                <c:pt idx="2">
                  <c:v>Математика</c:v>
                </c:pt>
                <c:pt idx="3">
                  <c:v>Русский язык</c:v>
                </c:pt>
                <c:pt idx="4">
                  <c:v>Английский язык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92</c:v>
                </c:pt>
                <c:pt idx="1">
                  <c:v>87</c:v>
                </c:pt>
                <c:pt idx="2">
                  <c:v>81</c:v>
                </c:pt>
                <c:pt idx="3">
                  <c:v>76</c:v>
                </c:pt>
                <c:pt idx="4">
                  <c:v>72</c:v>
                </c:pt>
              </c:numCache>
            </c:numRef>
          </c:val>
        </c:ser>
        <c:gapWidth val="60"/>
        <c:axId val="83030400"/>
        <c:axId val="83031936"/>
      </c:barChart>
      <c:catAx>
        <c:axId val="83030400"/>
        <c:scaling>
          <c:orientation val="maxMin"/>
        </c:scaling>
        <c:axPos val="l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83031936"/>
        <c:crosses val="autoZero"/>
        <c:lblAlgn val="ctr"/>
        <c:lblOffset val="100"/>
      </c:catAx>
      <c:valAx>
        <c:axId val="83031936"/>
        <c:scaling>
          <c:orientation val="minMax"/>
        </c:scaling>
        <c:delete val="1"/>
        <c:axPos val="t"/>
        <c:numFmt formatCode="General" sourceLinked="1"/>
        <c:majorTickMark val="none"/>
        <c:tickLblPos val="none"/>
        <c:crossAx val="8303040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8B1A1A"/>
            </a:solidFill>
            <a:ln>
              <a:noFill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100%</a:t>
                    </a:r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98%</a:t>
                    </a:r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35</a:t>
                    </a:r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30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Sheet1!$A$2:$A$5</c:f>
              <c:strCache>
                <c:ptCount val="4"/>
                <c:pt idx="0">
                  <c:v>Русский язык</c:v>
                </c:pt>
                <c:pt idx="1">
                  <c:v>Математика</c:v>
                </c:pt>
                <c:pt idx="2">
                  <c:v>Информатика (35 сдававших)</c:v>
                </c:pt>
                <c:pt idx="3">
                  <c:v>География (30 сдававших)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98</c:v>
                </c:pt>
                <c:pt idx="2">
                  <c:v>35</c:v>
                </c:pt>
                <c:pt idx="3">
                  <c:v>30</c:v>
                </c:pt>
              </c:numCache>
            </c:numRef>
          </c:val>
        </c:ser>
        <c:gapWidth val="60"/>
        <c:axId val="87189376"/>
        <c:axId val="87190912"/>
      </c:barChart>
      <c:catAx>
        <c:axId val="87189376"/>
        <c:scaling>
          <c:orientation val="maxMin"/>
        </c:scaling>
        <c:axPos val="l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87190912"/>
        <c:crosses val="autoZero"/>
        <c:lblAlgn val="ctr"/>
        <c:lblOffset val="100"/>
      </c:catAx>
      <c:valAx>
        <c:axId val="87190912"/>
        <c:scaling>
          <c:orientation val="minMax"/>
        </c:scaling>
        <c:delete val="1"/>
        <c:axPos val="t"/>
        <c:numFmt formatCode="General" sourceLinked="1"/>
        <c:majorTickMark val="none"/>
        <c:tickLblPos val="none"/>
        <c:crossAx val="871893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rgbClr val="8B1A1A"/>
            </a:solidFill>
            <a:ln>
              <a:noFill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76,8</a:t>
                    </a:r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73</a:t>
                    </a:r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68</a:t>
                    </a:r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66,3</a:t>
                    </a:r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Sheet1!$A$2:$A$5</c:f>
              <c:strCache>
                <c:ptCount val="4"/>
                <c:pt idx="0">
                  <c:v>Информатика</c:v>
                </c:pt>
                <c:pt idx="1">
                  <c:v>Физика</c:v>
                </c:pt>
                <c:pt idx="2">
                  <c:v>Математика (профиль)</c:v>
                </c:pt>
                <c:pt idx="3">
                  <c:v>Среднее по региону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76.8</c:v>
                </c:pt>
                <c:pt idx="1">
                  <c:v>73</c:v>
                </c:pt>
                <c:pt idx="2">
                  <c:v>68</c:v>
                </c:pt>
                <c:pt idx="3">
                  <c:v>66.3</c:v>
                </c:pt>
              </c:numCache>
            </c:numRef>
          </c:val>
        </c:ser>
        <c:gapWidth val="60"/>
        <c:axId val="87268736"/>
        <c:axId val="87282816"/>
      </c:barChart>
      <c:catAx>
        <c:axId val="87268736"/>
        <c:scaling>
          <c:orientation val="maxMin"/>
        </c:scaling>
        <c:axPos val="l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87282816"/>
        <c:crosses val="autoZero"/>
        <c:lblAlgn val="ctr"/>
        <c:lblOffset val="100"/>
      </c:catAx>
      <c:valAx>
        <c:axId val="87282816"/>
        <c:scaling>
          <c:orientation val="minMax"/>
        </c:scaling>
        <c:delete val="1"/>
        <c:axPos val="t"/>
        <c:numFmt formatCode="General" sourceLinked="1"/>
        <c:majorTickMark val="none"/>
        <c:tickLblPos val="none"/>
        <c:crossAx val="872687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dPt>
            <c:idx val="0"/>
            <c:spPr>
              <a:solidFill>
                <a:srgbClr val="8B1A1A"/>
              </a:solidFill>
              <a:ln>
                <a:noFill/>
              </a:ln>
            </c:spPr>
          </c:dPt>
          <c:dPt>
            <c:idx val="1"/>
            <c:spPr>
              <a:solidFill>
                <a:srgbClr val="C17F75"/>
              </a:solidFill>
              <a:ln>
                <a:noFill/>
              </a:ln>
            </c:spPr>
          </c:dPt>
          <c:dPt>
            <c:idx val="2"/>
            <c:spPr>
              <a:solidFill>
                <a:srgbClr val="5F2620"/>
              </a:solidFill>
              <a:ln>
                <a:noFill/>
              </a:ln>
            </c:spPr>
          </c:dPt>
          <c:cat>
            <c:strRef>
              <c:f>Sheet1!$A$2:$A$4</c:f>
              <c:strCache>
                <c:ptCount val="3"/>
                <c:pt idx="0">
                  <c:v>Победители</c:v>
                </c:pt>
                <c:pt idx="1">
                  <c:v>Призёры</c:v>
                </c:pt>
                <c:pt idx="2">
                  <c:v>Остальные участники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29</c:v>
                </c:pt>
                <c:pt idx="1">
                  <c:v>35</c:v>
                </c:pt>
                <c:pt idx="2">
                  <c:v>36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родители, коллеги и гости! Сегодня я представлю публичный доклад о работе нашей школы за 2025–2026 учебный год. Мы подведём итоги, расскажем о наших успехах и планах на будущее.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 dirty="0"/>
              <a:t>Взгляните на этот круг: 65% наших участников муниципального этапа </a:t>
            </a:r>
            <a:r>
              <a:rPr lang="ru-RU" sz="1200" dirty="0" err="1"/>
              <a:t>ВсОШ</a:t>
            </a:r>
            <a:r>
              <a:rPr lang="ru-RU" sz="1200" dirty="0"/>
              <a:t> стали победителями или призёрами. Это не случайность — это система работы с одарёнными детьми. Из 57 наград муниципального округа 37 завоевали именно наши ученики. Впереди — региональный этап, где у нас уже есть призёры по обществознанию и информатике.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Проектная и конкурсная деятельность — это то, где наши ученики раскрываются за пределами обычных уроков. За год — 52 участия в конференциях и конкурсах от муниципального до всероссийского уровня, и из них 16 победителей и 24 призёра — то есть почти каждый третий участник вернулся с наградой. Отдельно отмечу индивидуальные итоговые проекты: все 49 девятиклассников и 11 одиннадцатиклассников успешно защитились. А вишенка на торте — Егорова Юлия из 4«А» стала «Учеником года — 2026», победив сразу по пяти предметам. Дальше покажу, как эти результаты складываются в общую картину качества знаний.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педагогический коллектив — это 60 человек, и это действительно команда единомышленников. Главное, чем мы гордимся, — квалификация: уже 72% педагогов имеют категорию, и за год мы выросли с 65%. Отдельно отмечу, что 41 педагог — сами выпускники нашей школы, это даёт уникальную преемственность и связь с местным сообществом. При этом мы видим и зону роста: коллектив постепенно стареет, поэтому развиваем институт наставничества — сегодня у нас 7 наставников для молодых специалистов. Дальше расскажу, как эти кадры обеспечивают образовательные результаты.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Методическая работа в этом году была выстроена вокруг единой темы — обновление содержания и педагогических технологий. У нас работали 7 предметных объединений, прошло 6 заседаний методсовета и два тематических педсовета, один из них в формате семинара-тренинга, где мы приняли Кодекс педагогического общения. 24 педагога, это 40 процентов коллектива, прошли курсы повышения квалификации, 14 аттестованы. И главное — опыт коллег не остаётся внутри школы: 24 открытых урока, участие в конкурсах, победы на муниципальном уровне. Дальше расскажу о наших образовательных результатах.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следующий учебный год мы определили три главных направления. Первое — это качество образования: мы будем искать эффективные технологии, чтобы наши ученики успешно проходили ГИА и развивали функциональную грамотность. Второе — адресная работа с каждым ребёнком: сохранять хорошистов, поддерживать тех, у кого снижена мотивация, и развивать одарённых детей. И третье — профильное обучение, чтобы старшеклассники уже в школе понимали, куда идти дальше. Именно эти три опоры определят нашу работу в 2026–2027 году.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были с нами. Мы гордимся нашими учениками и педагогами и всегда открыты для диалога. Все подробности, отчёты и новости вы найдёте на нашем сайте. Заходите, мы будем рады!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Начну с главных цифр, которые характеризуют нашу школу сегодня. На конец учебного года у нас 498 учащихся. Это три уровня образования — начальная, основная и средняя школа. И 29 классов, плюс один класс-комплект. Эти цифры — фундамент, на котором строится вся наша работа, и дальше я расскажу, как распределяются ученики по уровням и какие результаты мы показываем.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пять лет контингент школы сократился с 584 до 498 учащихся — это примерно минус 15 процентов. Падение идёт плавно, но устойчиво: каждый год мы теряем от 7 до 40 человек. Важно подчеркнуть: средняя наполняемость классов при этом остаётся стабильной. То есть мы не уплотняемся, а сокращается число классов и детей в параллелях. Это значит, что качество образовательной среды не страдает, но нам нужно внимательно следить за набором в первые классы. Дальше я покажу, как эта динамика отразилась на структуре уровней обучения.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главный итог года — качество знаний выросло до 45,4%, это на 2,4 процентных пункта выше прошлогодних 43%. Успеваемость при этом стабильная — 98%. Особенно приятно, что 25 наших ребят закончили год только на «отлично». Такой результат — это не случайность, а системная индивидуальная работа с каждым учеником. Но расслабляться рано: в 7«Б» и 8«Б» качество пока низкое, и в новом году будем работать именно с этими классами.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Начальная школа — это фундамент всей образовательной системы. Сегодня у нас 217 учеников в 12 классах, и каждый из них охвачен не только уроками, но и дополнительной поддержкой. Шесть групп продлённого дня посещают 168 детей — это почти 80 процентов начальной школы, и для многих семей это реальная помощь: дети под присмотром, делают домашние задания, а мы снижаем риски безнадзорности. Отдельно хочу отметить предшкольные группы: 50 мест для будущих первоклассников. Благодаря программе «Преемственность» дети приходят в первый класс уже подготовленными — большинство умеют читать и считать, поэтому адаптация проходит быстрее и мягче. Вся эта работа опирается на команду из 12 учителей, которые работают по единому УМК «Школа России». Дальше расскажу, к каким образовательным результатам это приводит.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 на качество знаний по отдельным предметам в начальной школе. Лидирует литературное чтение — 92%, чуть ниже окружающий мир — 87%. Математика и русский язык держатся на уровне 81% и 76% соответственно, а английский — 72%. При этом общая успеваемость у нас стопроцентная, а качество по итогам года — 67%. Это значит, что большинство ребят учатся на четыре и пять, и нам есть чем гордиться. Дальше я расскажу, как эти результаты подтверждаются внешними проверками.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этом году 49 выпускников 9-х классов сдавали ОГЭ. Успеваемость по русскому языку — 100%, по математике — 98%. Среди предметов по выбору лидируют информатика и география — их выбрали 35 и 30 человек соответственно. При этом три выпускника получили аттестаты особого образца. Подробнее о результатах ЕГЭ расскажу на следующем слайде.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результатах ЕГЭ. В этом году экзамены сдавали 11 выпускников, и все они преодолели минимальный порог и по русскому, и по математике. Особенно приятно, что по трём предметам — профильной математике, информатике и физике — наши средние баллы выше средних по региону. Например, по информатике мы набрали 76,8 при региональном показателе 58,7. Это результат целенаправленной работы и поддержки наших учеников. И отдельная гордость — серебряная медаль Символоковой Валерии.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Посмотрим на динамику ГИА за четыре года. По ОГЭ картина стабильная: средние баллы практически по всем предметам держатся на прежнем уровне, а химия стабильно на пятёрке. По ЕГЭ видим два тренда. Русский язык немного снизился — с 67,8 до 62,6, но это в пределах допустимых колебаний. Зато профильная математика показывает устойчивый рост: с 50 баллов в 2023-м до 68 в этом году. Информатика и физика тоже растут — 76,8 и 73 балла соответственно. Важно, что по этим трём предметам мы выше средних показателей по региону. Такой результат — следствие системной работы педагогов и профильного обучения в старших классах.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mf49cbe4db2252628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077714"/>
            <a:ext cx="100330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Golos Text"/>
              </a:rPr>
              <a:t>Публичный доклад · 2025–2026 учебный год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57114"/>
            <a:ext cx="9423400" cy="289282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chemeClr val="tx1"/>
                </a:solidFill>
                <a:latin typeface="Lora"/>
              </a:rPr>
              <a:t>МБОУ Кесовогорская СОШ имени дважды Героя Советского Союза А.В. Алелюхина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319786"/>
            <a:ext cx="7010400" cy="927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Итоги работы школы за 2025–2026 учебный год: образовательные результаты, достижения учеников и педагогов, развитие школьной среды.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695950"/>
            <a:ext cx="1649547" cy="1422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1299270" cy="406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chemeClr val="tx1"/>
                </a:solidFill>
                <a:latin typeface="Golos Text"/>
              </a:rPr>
              <a:t>Директор школы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442270" y="5695950"/>
            <a:ext cx="4940399" cy="1422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442270" y="5892800"/>
            <a:ext cx="4330799" cy="406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chemeClr val="tx1"/>
                </a:solidFill>
                <a:latin typeface="Golos Text"/>
              </a:rPr>
              <a:t>Публичный отчёт перед родителями и общественностью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154069" y="5695950"/>
            <a:ext cx="4910931" cy="1422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154069" y="5892800"/>
            <a:ext cx="4301331" cy="406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chemeClr val="tx1"/>
                </a:solidFill>
                <a:latin typeface="Golos Text"/>
              </a:rPr>
              <a:t>Для родителей, учеников, педагогов и партнёров школы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306763"/>
            <a:ext cx="139700" cy="139700"/>
          </a:xfrm>
          <a:prstGeom prst="roundRect">
            <a:avLst>
              <a:gd name="adj" fmla="val 40909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17F75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576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5F262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7" name="chart7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chemeClr val="tx1"/>
                </a:solidFill>
                <a:latin typeface="Lora"/>
              </a:rPr>
              <a:t>Результативность муниципального этапа ВсОШ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46860" y="3319463"/>
            <a:ext cx="1097280" cy="561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chemeClr val="accent1"/>
                </a:solidFill>
                <a:latin typeface="Lora"/>
              </a:rPr>
              <a:t>65%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79550" y="3900488"/>
            <a:ext cx="1401740" cy="3937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ts val="1500"/>
              </a:lnSpc>
            </a:pPr>
            <a:r>
              <a:rPr lang="ru-RU" sz="1200" dirty="0">
                <a:solidFill>
                  <a:srgbClr val="706C67"/>
                </a:solidFill>
                <a:latin typeface="Golos Text"/>
              </a:rPr>
              <a:t>результативность школы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262313"/>
            <a:ext cx="735965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Победители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29950" y="3246438"/>
            <a:ext cx="52705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accent1"/>
                </a:solidFill>
                <a:latin typeface="Lora"/>
              </a:rPr>
              <a:t>29%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687763"/>
            <a:ext cx="735965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Призёры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29950" y="3671888"/>
            <a:ext cx="52705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accent1"/>
                </a:solidFill>
                <a:latin typeface="Lora"/>
              </a:rPr>
              <a:t>35%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113213"/>
            <a:ext cx="735330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Остальные участники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23600" y="4097338"/>
            <a:ext cx="5334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accent1"/>
                </a:solidFill>
                <a:latin typeface="Lora"/>
              </a:rPr>
              <a:t>36%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методической работы школы, 2025–2026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416745"/>
            <a:ext cx="3747988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Проектная и конкурсная деятельность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98365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chemeClr val="tx1"/>
                </a:solidFill>
                <a:latin typeface="Lora"/>
              </a:rPr>
              <a:t>Школа в цифрах: проекты и конкурсы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17155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52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26755"/>
            <a:ext cx="3852267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участий в НПК и конкурсах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267" y="3117155"/>
            <a:ext cx="3852366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16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87267" y="3726755"/>
            <a:ext cx="3852366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победителей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34" y="3117155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24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212634" y="3726755"/>
            <a:ext cx="3852267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призёров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450655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49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060255"/>
            <a:ext cx="3242667" cy="381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девятиклассников защитили итоговый проект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87267" y="4450655"/>
            <a:ext cx="3852366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11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87267" y="5060255"/>
            <a:ext cx="3242766" cy="381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одиннадцатиклассников — итоговый проект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12634" y="4450655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1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12634" y="5060255"/>
            <a:ext cx="3242667" cy="381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«Ученик года — 2026» — Егорова Юлия, 4«А»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методической работы школы, 2025–2026 учебный год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508820"/>
            <a:ext cx="2752646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Педагогический коллектив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90440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chemeClr val="tx1"/>
                </a:solidFill>
                <a:latin typeface="Lora"/>
              </a:rPr>
              <a:t>Школа в цифрах: команда профессионалов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209230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60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18830"/>
            <a:ext cx="3852267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педагогов в коллективе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267" y="3209230"/>
            <a:ext cx="3852366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72%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87267" y="3818830"/>
            <a:ext cx="3852366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имеют квалификационную категорию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34" y="3209230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27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212634" y="3818830"/>
            <a:ext cx="3852267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 высшей категорией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542730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41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152330"/>
            <a:ext cx="3852267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выпускники школы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87267" y="4542730"/>
            <a:ext cx="3852366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32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87267" y="5152330"/>
            <a:ext cx="3852366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стаж более 20 лет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12634" y="4542730"/>
            <a:ext cx="3852267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Lora"/>
              </a:rPr>
              <a:t>7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12634" y="5152330"/>
            <a:ext cx="3852267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педагогов-наставников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методической работы школы, 2025–2026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261890"/>
          </a:xfrm>
          <a:prstGeom prst="roundRect">
            <a:avLst>
              <a:gd name="adj" fmla="val 842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261890"/>
          </a:xfrm>
          <a:prstGeom prst="roundRect">
            <a:avLst>
              <a:gd name="adj" fmla="val 842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43251"/>
            <a:ext cx="5257800" cy="2025749"/>
          </a:xfrm>
          <a:prstGeom prst="roundRect">
            <a:avLst>
              <a:gd name="adj" fmla="val 940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43251"/>
            <a:ext cx="5257800" cy="2025749"/>
          </a:xfrm>
          <a:prstGeom prst="roundRect">
            <a:avLst>
              <a:gd name="adj" fmla="val 940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2300"/>
            <a:ext cx="2216031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Методическая работа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chemeClr val="tx1"/>
                </a:solidFill>
                <a:latin typeface="Lora"/>
              </a:rPr>
              <a:t>Рост профессиональных компетенций педагогов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Единая методическая тема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442766"/>
            <a:ext cx="4660900" cy="72112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«Совершенствование качества образования, обновление содержания и педагогических технологий» — 1-й год реализации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Структура методической работы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Методический совет (6 заседаний), 7 предметных МО, 2 тематических педсовета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229001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526181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Повышение квалификации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857055"/>
            <a:ext cx="4660900" cy="484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КПК прошли 24 педагога (40%), аттестованы 14, 100% прошли диагностику дефицитов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229001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526181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Распространение опыта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857055"/>
            <a:ext cx="4660900" cy="484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24 открытых урока, «Большая учительская неделя», призёры конкурсов профмастерства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30561"/>
            <a:ext cx="3327400" cy="4338439"/>
          </a:xfrm>
          <a:prstGeom prst="roundRect">
            <a:avLst>
              <a:gd name="adj" fmla="val 572"/>
            </a:avLst>
          </a:prstGeom>
          <a:solidFill>
            <a:schemeClr val="bg2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432300" y="1630561"/>
            <a:ext cx="3327400" cy="4338439"/>
          </a:xfrm>
          <a:prstGeom prst="roundRect">
            <a:avLst>
              <a:gd name="adj" fmla="val 572"/>
            </a:avLst>
          </a:prstGeom>
          <a:solidFill>
            <a:schemeClr val="bg2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7912100" y="1630561"/>
            <a:ext cx="3327400" cy="4338439"/>
          </a:xfrm>
          <a:prstGeom prst="roundRect">
            <a:avLst>
              <a:gd name="adj" fmla="val 572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308100" y="749300"/>
            <a:ext cx="2291040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Приоритеты 2026–2027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52500" y="822920"/>
            <a:ext cx="10922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chemeClr val="tx1"/>
                </a:solidFill>
                <a:latin typeface="Lora"/>
              </a:rPr>
              <a:t>Три опоры нового учебного года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12850" y="1859161"/>
            <a:ext cx="3368040" cy="419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chemeClr val="accent1"/>
                </a:solidFill>
                <a:latin typeface="Lora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12850" y="2475111"/>
            <a:ext cx="336804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Lora"/>
              </a:rPr>
              <a:t>Качество образования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12850" y="2822625"/>
            <a:ext cx="2832100" cy="83939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7"/>
              </a:lnSpc>
            </a:pPr>
            <a:r>
              <a:rPr lang="ru-RU" sz="1050">
                <a:solidFill>
                  <a:srgbClr val="706C67"/>
                </a:solidFill>
                <a:latin typeface="Golos Text"/>
              </a:rPr>
              <a:t>Рост качества по ФГОС, эффективные технологии для успешного прохождения ГИА, развитие функциональной грамотности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212850" y="5543550"/>
            <a:ext cx="3368040" cy="1498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r>
              <a:rPr lang="ru-RU" sz="900" b="1">
                <a:solidFill>
                  <a:schemeClr val="accent1"/>
                </a:solidFill>
                <a:latin typeface="Golos Text"/>
              </a:rPr>
              <a:t>ГИА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92650" y="1859161"/>
            <a:ext cx="3368040" cy="419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chemeClr val="accent1"/>
                </a:solidFill>
                <a:latin typeface="Lora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92650" y="2475111"/>
            <a:ext cx="336804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Lora"/>
              </a:rPr>
              <a:t>Работа с учениками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92650" y="2822625"/>
            <a:ext cx="2832100" cy="63271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7"/>
              </a:lnSpc>
            </a:pPr>
            <a:r>
              <a:rPr lang="ru-RU" sz="1050">
                <a:solidFill>
                  <a:srgbClr val="706C67"/>
                </a:solidFill>
                <a:latin typeface="Golos Text"/>
              </a:rPr>
              <a:t>Сохранение хорошистов и отличников, поддержка слабоуспевающих, развитие одарённых детей и детей с ОВЗ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92650" y="5543550"/>
            <a:ext cx="3368040" cy="1498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r>
              <a:rPr lang="ru-RU" sz="900" b="1">
                <a:solidFill>
                  <a:schemeClr val="accent1"/>
                </a:solidFill>
                <a:latin typeface="Golos Text"/>
              </a:rPr>
              <a:t>100%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166100" y="1852811"/>
            <a:ext cx="3383280" cy="419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chemeClr val="bg2"/>
                </a:solidFill>
                <a:latin typeface="Lora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166100" y="2468761"/>
            <a:ext cx="338328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bg2"/>
                </a:solidFill>
                <a:latin typeface="Lora"/>
              </a:rPr>
              <a:t>Профильное обучение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166100" y="2816275"/>
            <a:ext cx="2844800" cy="83939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7"/>
              </a:lnSpc>
            </a:pPr>
            <a:r>
              <a:rPr lang="ru-RU" sz="1050">
                <a:solidFill>
                  <a:schemeClr val="bg2"/>
                </a:solidFill>
                <a:latin typeface="Golos Text"/>
              </a:rPr>
              <a:t>Предпрофильная и профильная подготовка с учётом запросов учеников и рынка труда, усиление подготовки к олимпиадам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166100" y="5549900"/>
            <a:ext cx="3383280" cy="1498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80"/>
              </a:lnSpc>
            </a:pPr>
            <a:r>
              <a:rPr lang="ru-RU" sz="900" b="1">
                <a:solidFill>
                  <a:schemeClr val="bg2"/>
                </a:solidFill>
                <a:latin typeface="Golos Text"/>
              </a:rPr>
              <a:t>Профиль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019550"/>
            <a:ext cx="3479800" cy="889000"/>
          </a:xfrm>
          <a:prstGeom prst="roundRect">
            <a:avLst>
              <a:gd name="adj" fmla="val 2142"/>
            </a:avLst>
          </a:prstGeom>
          <a:noFill/>
          <a:ln w="6350" cap="flat">
            <a:solidFill>
              <a:srgbClr val="EBD7CF"/>
            </a:solidFill>
          </a:ln>
        </p:spPr>
      </p:sp>
      <p:sp>
        <p:nvSpPr>
          <p:cNvPr id="4" name="card4"/>
          <p:cNvSpPr/>
          <p:nvPr/>
        </p:nvSpPr>
        <p:spPr>
          <a:xfrm>
            <a:off x="4394200" y="4019550"/>
            <a:ext cx="3479800" cy="889000"/>
          </a:xfrm>
          <a:prstGeom prst="roundRect">
            <a:avLst>
              <a:gd name="adj" fmla="val 2142"/>
            </a:avLst>
          </a:prstGeom>
          <a:noFill/>
          <a:ln w="6350" cap="flat">
            <a:solidFill>
              <a:srgbClr val="EBD7CF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5060950"/>
            <a:ext cx="3479800" cy="1092200"/>
          </a:xfrm>
          <a:prstGeom prst="roundRect">
            <a:avLst>
              <a:gd name="adj" fmla="val 1744"/>
            </a:avLst>
          </a:prstGeom>
          <a:noFill/>
          <a:ln w="6350" cap="flat">
            <a:solidFill>
              <a:srgbClr val="EBD7CF"/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2251075"/>
            <a:ext cx="2413000" cy="2413000"/>
          </a:xfrm>
          <a:prstGeom prst="roundRect">
            <a:avLst>
              <a:gd name="adj" fmla="val 789"/>
            </a:avLst>
          </a:prstGeom>
          <a:solidFill>
            <a:schemeClr val="bg2"/>
          </a:solidFill>
          <a:ln w="6350" cap="flat">
            <a:solidFill>
              <a:srgbClr val="EBD7CF"/>
            </a:solidFill>
          </a:ln>
          <a:effectLst>
            <a:outerShdw blurRad="215900" dist="63500" dir="5400000" rotWithShape="0">
              <a:srgbClr val="000000">
                <a:alpha val="7843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8" name="pic8"/>
          <p:cNvPicPr/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24950" y="2479675"/>
            <a:ext cx="1955800" cy="19558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762000" y="762000"/>
            <a:ext cx="77470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Golos Text"/>
              </a:rPr>
              <a:t>Финал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009650"/>
            <a:ext cx="7137400" cy="17907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chemeClr val="tx1"/>
                </a:solidFill>
                <a:latin typeface="Lora"/>
              </a:rPr>
              <a:t>Спасибо за внимание!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911475"/>
            <a:ext cx="6375400" cy="584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Благодарим за сотрудничество и интерес к жизни нашей школы. Подробная информация — на официальном сайте.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22350" y="4254500"/>
            <a:ext cx="3594100" cy="134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06C67"/>
                </a:solidFill>
                <a:latin typeface="Golos Text"/>
              </a:rPr>
              <a:t>Сайт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22350" y="4469130"/>
            <a:ext cx="3550920" cy="2184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chemeClr val="tx1"/>
                </a:solidFill>
                <a:latin typeface="Golos Text"/>
              </a:rPr>
              <a:t>мбоу-кесовогорская-сош.рф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54550" y="4254500"/>
            <a:ext cx="3594100" cy="134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06C67"/>
                </a:solidFill>
                <a:latin typeface="Golos Text"/>
              </a:rPr>
              <a:t>Школа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54550" y="4469130"/>
            <a:ext cx="3550920" cy="2184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chemeClr val="tx1"/>
                </a:solidFill>
                <a:latin typeface="Golos Text"/>
              </a:rPr>
              <a:t>МБОУ Кесовогорская СОШ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22350" y="5295900"/>
            <a:ext cx="3594100" cy="1346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06C67"/>
                </a:solidFill>
                <a:latin typeface="Golos Text"/>
              </a:rPr>
              <a:t>Контакты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22350" y="5511800"/>
            <a:ext cx="2984500" cy="419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00"/>
              </a:lnSpc>
            </a:pPr>
            <a:r>
              <a:rPr lang="ru-RU" sz="1350" b="1">
                <a:solidFill>
                  <a:schemeClr val="tx1"/>
                </a:solidFill>
                <a:latin typeface="Golos Text"/>
              </a:rPr>
              <a:t>Галкина М.А., зам. директора по УВР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089870"/>
            <a:ext cx="3420467" cy="1797050"/>
          </a:xfrm>
          <a:prstGeom prst="roundRect">
            <a:avLst>
              <a:gd name="adj" fmla="val 1060"/>
            </a:avLst>
          </a:prstGeom>
          <a:solidFill>
            <a:schemeClr val="bg2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3089870"/>
            <a:ext cx="3420566" cy="1797050"/>
          </a:xfrm>
          <a:prstGeom prst="roundRect">
            <a:avLst>
              <a:gd name="adj" fmla="val 1060"/>
            </a:avLst>
          </a:prstGeom>
          <a:solidFill>
            <a:schemeClr val="bg2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3089870"/>
            <a:ext cx="3420566" cy="1797050"/>
          </a:xfrm>
          <a:prstGeom prst="roundRect">
            <a:avLst>
              <a:gd name="adj" fmla="val 1060"/>
            </a:avLst>
          </a:prstGeom>
          <a:solidFill>
            <a:schemeClr val="bg2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571030"/>
            <a:ext cx="1677749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Школа в цифрах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828800"/>
            <a:ext cx="10693400" cy="10261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chemeClr val="tx1"/>
                </a:solidFill>
                <a:latin typeface="Lora"/>
              </a:rPr>
              <a:t>Ключевые показатели на конец 2025–2026 учебного года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3312120"/>
            <a:ext cx="3483967" cy="622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chemeClr val="accent1"/>
                </a:solidFill>
                <a:latin typeface="Lora"/>
              </a:rPr>
              <a:t>498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4086820"/>
            <a:ext cx="3418761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Учащихся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391620"/>
            <a:ext cx="3418761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на конец учебного года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3312120"/>
            <a:ext cx="3484066" cy="622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chemeClr val="accent1"/>
                </a:solidFill>
                <a:latin typeface="Lora"/>
              </a:rPr>
              <a:t>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4086820"/>
            <a:ext cx="341888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Уровней образования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391620"/>
            <a:ext cx="3418880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начальное, основное, среднее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3312120"/>
            <a:ext cx="3484066" cy="622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chemeClr val="accent1"/>
                </a:solidFill>
                <a:latin typeface="Lora"/>
              </a:rPr>
              <a:t>29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4086820"/>
            <a:ext cx="341888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Классов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391620"/>
            <a:ext cx="3418880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плюс 1 класс-комплект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076785"/>
            <a:ext cx="8255000" cy="2108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На начало года — 506 учащихся, из них 5 детей-инвалидов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работы за 2025–2026 учебный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785813"/>
            <a:ext cx="11303000" cy="4794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chemeClr val="tx1"/>
                </a:solidFill>
                <a:latin typeface="Lora"/>
              </a:rPr>
              <a:t>Динамика численности учащихся за 5 лет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Всего учащихся, человек · 2021–2026 учебные годы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Снижение контингента на 86 человек (−15%) при стабильной наполняемости классов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Источник: анализ работы за 2025–2026 учебный год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184275"/>
            <a:ext cx="3048000" cy="3810000"/>
          </a:xfrm>
          <a:prstGeom prst="roundRect">
            <a:avLst>
              <a:gd name="adj" fmla="val 625"/>
            </a:avLst>
          </a:prstGeom>
          <a:solidFill>
            <a:schemeClr val="bg2"/>
          </a:solidFill>
          <a:ln w="6350" cap="flat">
            <a:solidFill>
              <a:srgbClr val="CDCAC3"/>
            </a:solidFill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5" name="pic5"/>
          <p:cNvPicPr/>
          <p:nvPr/>
        </p:nvPicPr>
        <p:blipFill>
          <a:blip r:embed="rId4" cstate="print"/>
          <a:srcRect l="10033" r="10033"/>
          <a:stretch>
            <a:fillRect/>
          </a:stretch>
        </p:blipFill>
        <p:spPr>
          <a:xfrm>
            <a:off x="958850" y="1190625"/>
            <a:ext cx="3035300" cy="37973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952500" y="5146675"/>
            <a:ext cx="3657600" cy="2260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chemeClr val="tx1"/>
                </a:solidFill>
                <a:latin typeface="Lora"/>
              </a:rPr>
              <a:t>Директор школы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5400675"/>
            <a:ext cx="3657600" cy="1574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140"/>
              </a:lnSpc>
            </a:pPr>
            <a:r>
              <a:rPr lang="ru-RU" sz="950">
                <a:solidFill>
                  <a:srgbClr val="A29E98"/>
                </a:solidFill>
                <a:latin typeface="Golos Text"/>
              </a:rPr>
              <a:t>Публичный доклад 2025–2026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864100" y="2223790"/>
            <a:ext cx="2126972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слово руководителя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508500" y="2521595"/>
            <a:ext cx="6756400" cy="95359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2470"/>
              </a:lnSpc>
            </a:pPr>
            <a:r>
              <a:rPr lang="ru-RU" sz="1900" b="1">
                <a:solidFill>
                  <a:schemeClr val="tx1"/>
                </a:solidFill>
                <a:latin typeface="Lora"/>
              </a:rPr>
              <a:t>«Качество знаний выросло до 45,4% — это на 2,4 п.п. выше прошлого года. Успеваемость держится на уровне 98%, а 25 ребят закончили год на «отлично».»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508500" y="3638550"/>
            <a:ext cx="6756400" cy="73540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97"/>
              </a:lnSpc>
            </a:pPr>
            <a:r>
              <a:rPr lang="ru-RU" sz="1150">
                <a:solidFill>
                  <a:srgbClr val="706C67"/>
                </a:solidFill>
                <a:latin typeface="Golos Text"/>
              </a:rPr>
              <a:t>Рост качества — результат системной индивидуальной работы с учащимися: классные руководители, учителя-предметники и администрация работают в единой связке. В следующем году сосредоточимся на классах 7«Б» и 8«Б», где мотивация пока слабая.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работы за 2025–2026 учебный год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1803718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Начальная школа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chemeClr val="tx1"/>
                </a:solidFill>
                <a:latin typeface="Lora"/>
              </a:rPr>
              <a:t>Структура и охват: 217 учеников, 12 классов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12 классов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217 обучающихся в параллелях 1А–4В, включая 3 детей по адаптированной программе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6 групп продлённого дня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168 детей под присмотром: помощь в самоподготовке и профилактика безнадзорности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chemeClr val="accent1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Golos Text"/>
              </a:rPr>
              <a:t>2 предшкольные группы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50 мест для детей 5,6–7 лет по программе «Преемственность» — быстрая адаптация к 1 классу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работы НШ за 2025–2026 учебный год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465685"/>
          <a:ext cx="10668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090315"/>
            <a:ext cx="10693400" cy="10261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chemeClr val="tx1"/>
                </a:solidFill>
                <a:latin typeface="Lora"/>
              </a:rPr>
              <a:t>Качество знаний по предметам в начальной школе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513050"/>
            <a:ext cx="8255000" cy="2108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Успеваемость 100%, качество 67% — неуспевающих нет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работы НШ за 2025–2026 учебный год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329755"/>
          <a:ext cx="10668000" cy="231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461095"/>
            <a:ext cx="11303000" cy="51943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chemeClr val="tx1"/>
                </a:solidFill>
                <a:latin typeface="Lora"/>
              </a:rPr>
              <a:t>ОГЭ-2026: успеваемость и выбор предметов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945955"/>
            <a:ext cx="7645400" cy="406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Успеваемость по обязательным предметам высокая; информатика и география — самые популярные предметы по выбору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работы за 2025–2026 учебный год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659360"/>
          <a:ext cx="10668000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283990"/>
            <a:ext cx="10693400" cy="10261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chemeClr val="tx1"/>
                </a:solidFill>
                <a:latin typeface="Lora"/>
              </a:rPr>
              <a:t>ЕГЭ-2026: средние баллы выше региональных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123160"/>
            <a:ext cx="7645400" cy="4064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Все 11 выпускников преодолели минимальный порог; серебряная медаль — Символокова Валерия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Анализ работы за 2025–2026 учебный год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902520"/>
            <a:ext cx="1462842" cy="12446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chemeClr val="accent1"/>
                </a:solidFill>
                <a:latin typeface="Golos Text"/>
              </a:rPr>
              <a:t>Динамика ГИА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76140"/>
            <a:ext cx="11303000" cy="43942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chemeClr val="tx1"/>
                </a:solidFill>
                <a:latin typeface="Lora"/>
              </a:rPr>
              <a:t>Результаты ГИА: стабильность и рост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25080"/>
            <a:ext cx="2926080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chemeClr val="accent1"/>
                </a:solidFill>
                <a:latin typeface="Golos Text"/>
              </a:rPr>
              <a:t>2023–2026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10880"/>
            <a:ext cx="292608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ОГЭ: стабильность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25205"/>
            <a:ext cx="2463800" cy="927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Средний балл по большинству предметов держится на прежнем уровне; химия — стабильные 5,0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025080"/>
            <a:ext cx="2926080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chemeClr val="accent1"/>
                </a:solidFill>
                <a:latin typeface="Golos Text"/>
              </a:rPr>
              <a:t>2023–2026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710880"/>
            <a:ext cx="2926080" cy="2413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ЕГЭ: русский язык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025205"/>
            <a:ext cx="2463800" cy="6985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67,8 → 62,6 балла — небольшое снижение, но в пределах нормы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025080"/>
            <a:ext cx="2926080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chemeClr val="accent1"/>
                </a:solidFill>
                <a:latin typeface="Golos Text"/>
              </a:rPr>
              <a:t>2023–2026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710880"/>
            <a:ext cx="2463800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Golos Text"/>
              </a:rPr>
              <a:t>ЕГЭ: профильная математика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253805"/>
            <a:ext cx="2463800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50 → 68 баллов — устойчивый рост за 4 года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025080"/>
            <a:ext cx="2926080" cy="1955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2023–2026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710880"/>
            <a:ext cx="2463800" cy="4699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06C67"/>
                </a:solidFill>
                <a:latin typeface="Golos Text"/>
              </a:rPr>
              <a:t>ЕГЭ: информатика и физика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253805"/>
            <a:ext cx="2463800" cy="6985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Информатика 62 → 76,8; физика 59 → 73 — выше среднего по региону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Источник: сводные ведомости ГИА, 2023–2026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2A2622"/>
      </a:dk1>
      <a:lt1>
        <a:srgbClr val="F6F3EC"/>
      </a:lt1>
      <a:dk2>
        <a:srgbClr val="2A2622"/>
      </a:dk2>
      <a:lt2>
        <a:srgbClr val="FFFFFF"/>
      </a:lt2>
      <a:accent1>
        <a:srgbClr val="8B1A1A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Lora"/>
        <a:ea typeface=""/>
        <a:cs typeface=""/>
      </a:majorFont>
      <a:minorFont>
        <a:latin typeface="Golos Text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ida">
  <a:themeElements>
    <a:clrScheme name="slaida">
      <a:dk1>
        <a:srgbClr val="2A2622"/>
      </a:dk1>
      <a:lt1>
        <a:srgbClr val="F6F3EC"/>
      </a:lt1>
      <a:dk2>
        <a:srgbClr val="2A2622"/>
      </a:dk2>
      <a:lt2>
        <a:srgbClr val="FFFFFF"/>
      </a:lt2>
      <a:accent1>
        <a:srgbClr val="8B1A1A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Lora"/>
        <a:ea typeface=""/>
        <a:cs typeface=""/>
      </a:majorFont>
      <a:minorFont>
        <a:latin typeface="Golos Text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1984</Words>
  <Application>Слайда</Application>
  <PresentationFormat>Произвольный</PresentationFormat>
  <Paragraphs>173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Golos Text</vt:lpstr>
      <vt:lpstr>Lora</vt:lpstr>
      <vt:lpstr>slaida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за 2025-2026 учебный год</dc:title>
  <dc:creator>Слайда</dc:creator>
  <cp:lastModifiedBy>1</cp:lastModifiedBy>
  <cp:revision>1</cp:revision>
  <dcterms:modified xsi:type="dcterms:W3CDTF">2026-08-24T10:51:34Z</dcterms:modified>
</cp:coreProperties>
</file>