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7" r:id="rId2"/>
    <p:sldId id="259" r:id="rId3"/>
    <p:sldId id="262" r:id="rId4"/>
    <p:sldId id="258" r:id="rId5"/>
    <p:sldId id="261" r:id="rId6"/>
    <p:sldId id="260" r:id="rId7"/>
    <p:sldId id="265" r:id="rId8"/>
    <p:sldId id="264" r:id="rId9"/>
    <p:sldId id="266" r:id="rId10"/>
    <p:sldId id="256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3402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93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97844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083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23723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59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8285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435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15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4300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96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647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61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617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495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378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F7152-BCF3-4989-B028-E5E43F3F4187}" type="datetimeFigureOut">
              <a:rPr lang="ru-RU" smtClean="0"/>
              <a:pPr/>
              <a:t>14.08.2026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C3E2491-8C7F-44B4-A3BB-DF27AF41CC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15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so.brgu.ru/mod/assign/view.php?id=190103&amp;rownum=0&amp;useridlistid=64c2522b6809f163582037&amp;action&amp;lang=e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Психологические аспекты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педагогического общения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Мухина С.Н., учитель, педагог-психолог </a:t>
            </a:r>
          </a:p>
          <a:p>
            <a:pPr algn="r"/>
            <a:r>
              <a:rPr lang="ru-RU" dirty="0" smtClean="0"/>
              <a:t>МБОУ </a:t>
            </a:r>
            <a:r>
              <a:rPr lang="ru-RU" dirty="0" err="1" smtClean="0"/>
              <a:t>Кесовогорская</a:t>
            </a:r>
            <a:r>
              <a:rPr lang="ru-RU" dirty="0" smtClean="0"/>
              <a:t> СОШ</a:t>
            </a:r>
          </a:p>
        </p:txBody>
      </p:sp>
    </p:spTree>
    <p:extLst>
      <p:ext uri="{BB962C8B-B14F-4D97-AF65-F5344CB8AC3E}">
        <p14:creationId xmlns:p14="http://schemas.microsoft.com/office/powerpoint/2010/main" xmlns="" val="279556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4395" y="771182"/>
            <a:ext cx="10223653" cy="549741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Успешное </a:t>
            </a:r>
            <a:r>
              <a:rPr lang="ru-RU" sz="2400" dirty="0"/>
              <a:t>педагогическое общение является основой эффективной профессиональной деятельности учителя. Общение с воспитанниками в педагогических целях играет важную роль в социализации ученика, в его личностном развитии. Однако даже опытные учителя сталкиваются с трудностями общения, </a:t>
            </a:r>
            <a:r>
              <a:rPr lang="ru-RU" sz="2400" dirty="0" smtClean="0"/>
              <a:t>установления взаимоотношений, которые </a:t>
            </a:r>
            <a:r>
              <a:rPr lang="ru-RU" sz="2400" dirty="0"/>
              <a:t>осложняют педагогическую работу, часто вызывают острое чувство неудовлетворенности, а порой и сомнения в своей профессиональной состоятельности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 smtClean="0"/>
              <a:t>Общение </a:t>
            </a:r>
            <a:r>
              <a:rPr lang="ru-RU" sz="2400" dirty="0"/>
              <a:t>с учащимися усложняется как объективными, так и субъективными факторами, что вынуждает учителя вновь и вновь возвращаться к размышлениям о сложных сторонах общения. Какова же психологическая сторона педагогического общения?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2236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60383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Спасибо за внимание!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Использованные источники: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eso.brgu.ru/mod/assign/view.php?id=190103&amp;rownum=0&amp;useridlistid=64c2522b6809f163582037&amp;action&amp;lang=en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ТАКТИКИ ЭФФЕКТИВНОЙ ПЕДАГОГИЧЕСКОЙ </a:t>
            </a:r>
            <a:r>
              <a:rPr lang="ru-RU" b="1" dirty="0" smtClean="0"/>
              <a:t>КОММУНИКАЦИИ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О. А. </a:t>
            </a:r>
            <a:r>
              <a:rPr lang="ru-RU" dirty="0" err="1"/>
              <a:t>Ашихмина</a:t>
            </a:r>
            <a:r>
              <a:rPr lang="ru-RU" dirty="0"/>
              <a:t>, В. Г. Кирсанова, Л. А. Першина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559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Профессионально-педагогическое общение</a:t>
            </a:r>
            <a:r>
              <a:rPr lang="ru-RU" i="1" dirty="0"/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8294" y="1904999"/>
            <a:ext cx="10006318" cy="4605969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это </a:t>
            </a:r>
            <a:r>
              <a:rPr lang="ru-RU" sz="2800" dirty="0"/>
              <a:t>система приемов и методов, обеспечивающих реализацию целей и задач педагогической деятельности и организующих, направляющих социально-психологическое взаимодействие педагога и воспитуемых (</a:t>
            </a:r>
            <a:r>
              <a:rPr lang="ru-RU" sz="2800" dirty="0" smtClean="0"/>
              <a:t>В.А. Кан-Калик).</a:t>
            </a:r>
          </a:p>
          <a:p>
            <a:r>
              <a:rPr lang="ru-RU" sz="2800" b="1" i="1" dirty="0"/>
              <a:t>Оптимальное педагогическое общение</a:t>
            </a:r>
            <a:r>
              <a:rPr lang="ru-RU" sz="2800" i="1" dirty="0"/>
              <a:t> - </a:t>
            </a:r>
            <a:r>
              <a:rPr lang="ru-RU" sz="2800" dirty="0"/>
              <a:t>это такое общение учителя со школьниками, которое создает наилучшие условия для развития мотивации учащихся и творческого характера учебной деятельности, для правильного формирования личности школьника. Такое общение обеспечивает благоприятный эмоциональный климат, управление социально-психологическими процессами в детском коллективе и позволяет учителю максимально использовать собственные личностные особенности.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2594490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5076" y="337671"/>
            <a:ext cx="9885132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В психологии общения рекомендованы следующие </a:t>
            </a:r>
            <a:r>
              <a:rPr lang="ru-RU" b="1" i="1" dirty="0">
                <a:solidFill>
                  <a:srgbClr val="C00000"/>
                </a:solidFill>
              </a:rPr>
              <a:t>приемы установления контакта</a:t>
            </a:r>
            <a:r>
              <a:rPr lang="ru-RU" dirty="0">
                <a:solidFill>
                  <a:srgbClr val="C00000"/>
                </a:solidFill>
              </a:rPr>
              <a:t>: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694" y="1618561"/>
            <a:ext cx="8915400" cy="4583935"/>
          </a:xfrm>
        </p:spPr>
        <p:txBody>
          <a:bodyPr>
            <a:normAutofit/>
          </a:bodyPr>
          <a:lstStyle/>
          <a:p>
            <a:r>
              <a:rPr lang="ru-RU" dirty="0" smtClean="0"/>
              <a:t> </a:t>
            </a:r>
            <a:r>
              <a:rPr lang="ru-RU" dirty="0"/>
              <a:t>проявление спокойствия;</a:t>
            </a:r>
            <a:br>
              <a:rPr lang="ru-RU" dirty="0"/>
            </a:br>
            <a:r>
              <a:rPr lang="ru-RU" dirty="0"/>
              <a:t> проявление доброжелательности (улыбка, приветливость, открытость</a:t>
            </a:r>
            <a:br>
              <a:rPr lang="ru-RU" dirty="0"/>
            </a:br>
            <a:r>
              <a:rPr lang="ru-RU" dirty="0"/>
              <a:t>позы, контакт глаз, </a:t>
            </a:r>
            <a:r>
              <a:rPr lang="ru-RU" dirty="0" err="1"/>
              <a:t>эмпатийное</a:t>
            </a:r>
            <a:r>
              <a:rPr lang="ru-RU" dirty="0"/>
              <a:t> слушание);</a:t>
            </a:r>
            <a:br>
              <a:rPr lang="ru-RU" dirty="0"/>
            </a:br>
            <a:r>
              <a:rPr lang="ru-RU" dirty="0"/>
              <a:t> подстройка («</a:t>
            </a:r>
            <a:r>
              <a:rPr lang="ru-RU" dirty="0" err="1"/>
              <a:t>отзеркаливание</a:t>
            </a:r>
            <a:r>
              <a:rPr lang="ru-RU" dirty="0"/>
              <a:t>» позы и темпа речи собеседника);</a:t>
            </a:r>
            <a:br>
              <a:rPr lang="ru-RU" dirty="0"/>
            </a:br>
            <a:r>
              <a:rPr lang="ru-RU" dirty="0"/>
              <a:t> устранение барьеров общения (лексика понятна собеседнику, </a:t>
            </a:r>
            <a:r>
              <a:rPr lang="ru-RU" dirty="0" smtClean="0"/>
              <a:t>интонация и </a:t>
            </a:r>
            <a:r>
              <a:rPr lang="ru-RU" dirty="0"/>
              <a:t>темп речи приемлемы для него);</a:t>
            </a:r>
            <a:br>
              <a:rPr lang="ru-RU" dirty="0"/>
            </a:br>
            <a:r>
              <a:rPr lang="ru-RU" dirty="0"/>
              <a:t> устранение напряжения во взаимодействии (использование </a:t>
            </a:r>
            <a:r>
              <a:rPr lang="ru-RU" dirty="0" smtClean="0"/>
              <a:t>нейтральной темы</a:t>
            </a:r>
            <a:r>
              <a:rPr lang="ru-RU" dirty="0"/>
              <a:t>, уточнений);</a:t>
            </a:r>
            <a:br>
              <a:rPr lang="ru-RU" dirty="0"/>
            </a:br>
            <a:r>
              <a:rPr lang="ru-RU" dirty="0"/>
              <a:t> подтверждающие ответы («да, это так», «согласен»);</a:t>
            </a:r>
            <a:br>
              <a:rPr lang="ru-RU" dirty="0"/>
            </a:br>
            <a:r>
              <a:rPr lang="ru-RU" dirty="0"/>
              <a:t> активное слушание (контакт глаз, кивание, реагирование мимикой,</a:t>
            </a:r>
            <a:br>
              <a:rPr lang="ru-RU" dirty="0"/>
            </a:br>
            <a:r>
              <a:rPr lang="ru-RU" dirty="0"/>
              <a:t>уточняющие вопросы);</a:t>
            </a:r>
            <a:br>
              <a:rPr lang="ru-RU" dirty="0"/>
            </a:br>
            <a:r>
              <a:rPr lang="ru-RU" dirty="0"/>
              <a:t> использование положительных характеристик партнера.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9877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Психологические приёмы для установления психологического контакта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Психологический контакт устанавливается с помощью вербальных и невербальных средств. Вербальные средства - лексические варианты обращений к ребенку: просьбы, вопросы-напоминания вместо повелительных фраз. Обязательно обращение к ребенку по имени. Не лишними будут слова одобрения для каждого ученика, комплименты, особенно, если ребенок не уверен в себе. </a:t>
            </a:r>
            <a:endParaRPr lang="ru-RU" dirty="0" smtClean="0"/>
          </a:p>
          <a:p>
            <a:r>
              <a:rPr lang="ru-RU" dirty="0" smtClean="0"/>
              <a:t>Подчеркнуть </a:t>
            </a:r>
            <a:r>
              <a:rPr lang="ru-RU" dirty="0"/>
              <a:t>внимание к ребенку поможет такой прием, как частичное повторение сказанных им фраз: «Если я тебя правильно поняла ...(повторение)...» </a:t>
            </a:r>
            <a:endParaRPr lang="ru-RU" dirty="0" smtClean="0"/>
          </a:p>
          <a:p>
            <a:r>
              <a:rPr lang="ru-RU" dirty="0" smtClean="0"/>
              <a:t>Важны </a:t>
            </a:r>
            <a:r>
              <a:rPr lang="ru-RU" dirty="0"/>
              <a:t>также и интонации обращения к ребенку. Дети </a:t>
            </a:r>
            <a:r>
              <a:rPr lang="ru-RU" dirty="0" err="1"/>
              <a:t>реактивны</a:t>
            </a:r>
            <a:r>
              <a:rPr lang="ru-RU" dirty="0"/>
              <a:t>, грубое обращение к ним неизбежно спровоцирует грубость.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55098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721" y="106318"/>
            <a:ext cx="8911687" cy="128089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Техника «Я-сообщение»</a:t>
            </a:r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72030" y="885262"/>
            <a:ext cx="10873648" cy="56938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Техника «Я-сообщение» в психологии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заключается в изложении своих переживаний и боли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 первого лица. Уникальность практики в том, что человек не занимается анализом ошибок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другого человека, а направляет силы на анализ самих себя.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Техника «Я-сообщение» строится по четырём правилам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Говорим о чувствах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В первую очередь необходимо обозначить собеседнику,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какие эмоции испытываются в данный момент, что нарушает внутренний покой.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Это могут быть такие словосочетания, как «я расстраиваюсь», «я волнуюсь», «я огорчаюсь»,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«я переживаю».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Сообщаем о фактах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Затем сообщается о том факте, который повлиял на состояние.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Важно быть максимально объективным и не давать оценок действиям человека.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Рассказываем, что нужно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Объясняется, как эта ситуация повлияла на человека,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 ему больно. Нужно подумать, какие желания или потребности были проигнорированы или нарушены.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Предлагаем план совместного решения проблемы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Объясняется ситуация доброжелательно,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вместе с собеседником находится выход.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помощью техники «Я-сообщение» можно показать собеседнику, что ответственность за свои чувства берётся на себя, а также, что не он сам — причина беспокойства, а лишь определённые его поступки.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Такой подход повышает шансы на конструктивный диалог.</a:t>
            </a:r>
          </a:p>
          <a:p>
            <a:pPr marL="0" marR="0" lvl="0" indent="0" algn="l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YS Tex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0969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Техника «Я-сообщение»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889" y="1476260"/>
            <a:ext cx="10270723" cy="492454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В.Ю. </a:t>
            </a:r>
            <a:r>
              <a:rPr lang="ru-RU" dirty="0" err="1"/>
              <a:t>Питюков</a:t>
            </a:r>
            <a:r>
              <a:rPr lang="ru-RU" dirty="0"/>
              <a:t> </a:t>
            </a:r>
            <a:r>
              <a:rPr lang="ru-RU" dirty="0" smtClean="0"/>
              <a:t>рекомендует </a:t>
            </a:r>
            <a:r>
              <a:rPr lang="ru-RU" dirty="0"/>
              <a:t>предъявлять педагогические требования в форме, объединяющей три ключевые операции педагогической техники.</a:t>
            </a:r>
          </a:p>
          <a:p>
            <a:r>
              <a:rPr lang="ru-RU" dirty="0"/>
              <a:t>Во-первых, это трансляция субъектом (педагогом) своего состояния и отношения к поступку, действию другого субъекта (ученика) через «Я-сообщения» («Я всегда думаю...», «Мне нравится...»). Кроме вербальных вариантов «Я-сообщений» имеются невербальные: педагог демонстрирует свое отношение позой, выражениями лица, интонацией. Вариантов «Я-сообщений» много.</a:t>
            </a:r>
          </a:p>
          <a:p>
            <a:r>
              <a:rPr lang="ru-RU" b="1" dirty="0"/>
              <a:t>Например, мальчик уронил с подоконника горшок с цветком. Педагог: «Я всегда расстраиваюсь, если гибнет красота».</a:t>
            </a:r>
          </a:p>
          <a:p>
            <a:r>
              <a:rPr lang="ru-RU" dirty="0"/>
              <a:t>Во-вторых, демонстрация расположения к ребенку, публичное признание его достоинств, проявление интереса к нему. Здесь также возможны различные вербальные и невербальные варианты. </a:t>
            </a:r>
            <a:r>
              <a:rPr lang="ru-RU" b="1" dirty="0"/>
              <a:t>Например, ученик опоздал на урок: «Я - удивляюсь, у тебя такие быстрые ноги...»</a:t>
            </a:r>
          </a:p>
          <a:p>
            <a:r>
              <a:rPr lang="ru-RU" dirty="0"/>
              <a:t>В-третьих, раскрытие перед учеником социально и личностно значимых доводов в пользу требования. Убеждение в необходимости выполнения требования, раскрытие того, что дает выполнение требования людям, школе, классу или отдельному ученику.</a:t>
            </a:r>
          </a:p>
          <a:p>
            <a:r>
              <a:rPr lang="ru-RU" dirty="0"/>
              <a:t>Все три ключевые операции слиты воедино</a:t>
            </a:r>
            <a:r>
              <a:rPr lang="ru-RU" b="1" dirty="0"/>
              <a:t>. Например, во время урока мальчик слушает плеер. Педагог: «Я всегда восхищаюсь увлеченными людьми, особенно, если их увлечение - музыка. И у тебя отличный вкус. Но материал сегодняшнего занятия определяет основные позиции для рассмотрения всей темы, и тебе это также необходимо, как и всем остальным</a:t>
            </a:r>
            <a:r>
              <a:rPr lang="ru-RU" b="1" dirty="0" smtClean="0"/>
              <a:t>».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0620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Приёмы </a:t>
            </a:r>
            <a:r>
              <a:rPr lang="ru-RU" b="1" i="1" dirty="0">
                <a:solidFill>
                  <a:srgbClr val="C00000"/>
                </a:solidFill>
              </a:rPr>
              <a:t>педагогического воздействия при проблемном поведении ученика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705" y="2060153"/>
            <a:ext cx="10730428" cy="417539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/>
            </a:r>
            <a:br>
              <a:rPr lang="ru-RU" b="1" i="1" dirty="0"/>
            </a:br>
            <a:r>
              <a:rPr lang="ru-RU" dirty="0"/>
              <a:t>Часто учителя и воспитатели задают вопрос: «Что делать, как вести себя</a:t>
            </a:r>
            <a:br>
              <a:rPr lang="ru-RU" dirty="0"/>
            </a:br>
            <a:r>
              <a:rPr lang="ru-RU" dirty="0"/>
              <a:t>в случае демонстративно вызывающего поведения ученика?» </a:t>
            </a:r>
            <a:endParaRPr lang="ru-RU" dirty="0" smtClean="0"/>
          </a:p>
          <a:p>
            <a:r>
              <a:rPr lang="ru-RU" dirty="0" smtClean="0"/>
              <a:t>Предлагаем</a:t>
            </a:r>
            <a:r>
              <a:rPr lang="ru-RU" dirty="0"/>
              <a:t> </a:t>
            </a:r>
            <a:r>
              <a:rPr lang="ru-RU" dirty="0" smtClean="0"/>
              <a:t>воспользоваться </a:t>
            </a:r>
            <a:r>
              <a:rPr lang="ru-RU" dirty="0"/>
              <a:t>следующими </a:t>
            </a:r>
            <a:r>
              <a:rPr lang="ru-RU" dirty="0" smtClean="0"/>
              <a:t>приёмами: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 минимизация внимания (или игнорирование);</a:t>
            </a:r>
            <a:br>
              <a:rPr lang="ru-RU" dirty="0"/>
            </a:br>
            <a:r>
              <a:rPr lang="ru-RU" dirty="0"/>
              <a:t> использование разрешающего поведения («Сейчас можно отвлечься от</a:t>
            </a:r>
            <a:br>
              <a:rPr lang="ru-RU" dirty="0"/>
            </a:br>
            <a:r>
              <a:rPr lang="ru-RU" dirty="0"/>
              <a:t>задания»);</a:t>
            </a:r>
            <a:br>
              <a:rPr lang="ru-RU" dirty="0"/>
            </a:br>
            <a:r>
              <a:rPr lang="ru-RU" dirty="0"/>
              <a:t> неожиданные поступки – посмеяться над шуткой вместо замечания; похвалить и попросить помощи;</a:t>
            </a:r>
            <a:br>
              <a:rPr lang="ru-RU" dirty="0"/>
            </a:br>
            <a:r>
              <a:rPr lang="ru-RU" dirty="0"/>
              <a:t> использование прямых вопросов для переключения с плохого поведения</a:t>
            </a:r>
            <a:br>
              <a:rPr lang="ru-RU" dirty="0"/>
            </a:br>
            <a:r>
              <a:rPr lang="ru-RU" dirty="0"/>
              <a:t>(«Расскажи, пожалуйста, где ты научился так ловко…»);</a:t>
            </a:r>
            <a:br>
              <a:rPr lang="ru-RU" dirty="0"/>
            </a:br>
            <a:r>
              <a:rPr lang="ru-RU" dirty="0"/>
              <a:t> привлечение внимания класса к хорошему поведению («Сегодня меня</a:t>
            </a:r>
            <a:br>
              <a:rPr lang="ru-RU" dirty="0"/>
            </a:br>
            <a:r>
              <a:rPr lang="ru-RU" dirty="0"/>
              <a:t>очень радует…»);</a:t>
            </a:r>
            <a:br>
              <a:rPr lang="ru-RU" dirty="0"/>
            </a:br>
            <a:r>
              <a:rPr lang="ru-RU" dirty="0"/>
              <a:t> удаление «зрителей» (если негативная коммуникация или поведение</a:t>
            </a:r>
            <a:br>
              <a:rPr lang="ru-RU" dirty="0"/>
            </a:br>
            <a:r>
              <a:rPr lang="ru-RU" dirty="0"/>
              <a:t>демонстративно, постараться вести коррекционный диалог один на один).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4936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Техника </a:t>
            </a:r>
            <a:r>
              <a:rPr lang="ru-RU" b="1" i="1" dirty="0">
                <a:solidFill>
                  <a:srgbClr val="C00000"/>
                </a:solidFill>
              </a:rPr>
              <a:t>работы с возражением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333" y="1454227"/>
            <a:ext cx="10634279" cy="5045725"/>
          </a:xfrm>
        </p:spPr>
        <p:txBody>
          <a:bodyPr>
            <a:normAutofit/>
          </a:bodyPr>
          <a:lstStyle/>
          <a:p>
            <a:r>
              <a:rPr lang="ru-RU" dirty="0" smtClean="0"/>
              <a:t>Типичным </a:t>
            </a:r>
            <a:r>
              <a:rPr lang="ru-RU" dirty="0"/>
              <a:t>способом реагирования людей на возражение является недоумение (а то и возмущение) по поводу неприятия предложения или </a:t>
            </a:r>
            <a:r>
              <a:rPr lang="ru-RU" dirty="0" smtClean="0"/>
              <a:t>ответное возражение</a:t>
            </a:r>
            <a:r>
              <a:rPr lang="ru-RU" dirty="0"/>
              <a:t>. Подобное реагирование </a:t>
            </a:r>
            <a:r>
              <a:rPr lang="ru-RU" dirty="0" err="1"/>
              <a:t>конфронтационно</a:t>
            </a:r>
            <a:r>
              <a:rPr lang="ru-RU" dirty="0"/>
              <a:t>, поэтому нежелательно для участников образовательных отношений.</a:t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>Приемлемой тактикой должна стать </a:t>
            </a:r>
            <a:r>
              <a:rPr lang="ru-RU" i="1" dirty="0">
                <a:solidFill>
                  <a:srgbClr val="C00000"/>
                </a:solidFill>
              </a:rPr>
              <a:t>открытость возражению, поддержка</a:t>
            </a:r>
            <a:r>
              <a:rPr lang="ru-RU" dirty="0">
                <a:solidFill>
                  <a:srgbClr val="C00000"/>
                </a:solidFill>
              </a:rPr>
              <a:t>: преобразуем его из негативного в позитивное, не подвергаем </a:t>
            </a:r>
            <a:r>
              <a:rPr lang="ru-RU" dirty="0" smtClean="0">
                <a:solidFill>
                  <a:srgbClr val="C00000"/>
                </a:solidFill>
              </a:rPr>
              <a:t>сомнению его </a:t>
            </a:r>
            <a:r>
              <a:rPr lang="ru-RU" dirty="0">
                <a:solidFill>
                  <a:srgbClr val="C00000"/>
                </a:solidFill>
              </a:rPr>
              <a:t>обоснованность, проявляем сочувствие, даем высказаться, задаем вопросы.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0070C0"/>
                </a:solidFill>
              </a:rPr>
              <a:t>Присоединение к возражению</a:t>
            </a:r>
            <a:r>
              <a:rPr lang="ru-RU" dirty="0">
                <a:solidFill>
                  <a:srgbClr val="0070C0"/>
                </a:solidFill>
              </a:rPr>
              <a:t>:</a:t>
            </a:r>
            <a:r>
              <a:rPr lang="ru-RU" dirty="0"/>
              <a:t> </a:t>
            </a:r>
            <a:r>
              <a:rPr lang="ru-RU" dirty="0" smtClean="0"/>
              <a:t>«Ты прав в </a:t>
            </a:r>
            <a:r>
              <a:rPr lang="ru-RU" dirty="0"/>
              <a:t>том, что…»; «</a:t>
            </a:r>
            <a:r>
              <a:rPr lang="ru-RU" dirty="0" smtClean="0"/>
              <a:t>Понимаю тебя …»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>
                <a:solidFill>
                  <a:srgbClr val="0070C0"/>
                </a:solidFill>
              </a:rPr>
              <a:t>Информирование (перехват инициативы</a:t>
            </a:r>
            <a:r>
              <a:rPr lang="ru-RU" i="1" dirty="0"/>
              <a:t>)</a:t>
            </a:r>
            <a:r>
              <a:rPr lang="ru-RU" dirty="0"/>
              <a:t>: «Между тем </a:t>
            </a:r>
            <a:r>
              <a:rPr lang="ru-RU" dirty="0" smtClean="0"/>
              <a:t>уверена, </a:t>
            </a:r>
            <a:r>
              <a:rPr lang="ru-RU" dirty="0"/>
              <a:t>что </a:t>
            </a:r>
            <a:r>
              <a:rPr lang="ru-RU" dirty="0" smtClean="0"/>
              <a:t>тебя</a:t>
            </a:r>
            <a:br>
              <a:rPr lang="ru-RU" dirty="0" smtClean="0"/>
            </a:br>
            <a:r>
              <a:rPr lang="ru-RU" dirty="0" smtClean="0"/>
              <a:t>непременно </a:t>
            </a:r>
            <a:r>
              <a:rPr lang="ru-RU" dirty="0"/>
              <a:t>заинтересует мое предложение, если я раскрою </a:t>
            </a:r>
            <a:r>
              <a:rPr lang="ru-RU" dirty="0" smtClean="0"/>
              <a:t>некоторые подробности»; </a:t>
            </a:r>
            <a:r>
              <a:rPr lang="ru-RU" dirty="0"/>
              <a:t>«Я пока не </a:t>
            </a:r>
            <a:r>
              <a:rPr lang="ru-RU" dirty="0" smtClean="0"/>
              <a:t>сказала главного. Тебе </a:t>
            </a:r>
            <a:r>
              <a:rPr lang="ru-RU" dirty="0"/>
              <a:t>точно будет интересно в этом участвовать, когда </a:t>
            </a:r>
            <a:r>
              <a:rPr lang="ru-RU" dirty="0" smtClean="0"/>
              <a:t>ты  узнаешь…»</a:t>
            </a:r>
            <a:r>
              <a:rPr lang="ru-RU" dirty="0"/>
              <a:t/>
            </a:r>
            <a:br>
              <a:rPr lang="ru-RU" dirty="0"/>
            </a:br>
            <a:r>
              <a:rPr lang="ru-RU" i="1" dirty="0">
                <a:solidFill>
                  <a:srgbClr val="0070C0"/>
                </a:solidFill>
              </a:rPr>
              <a:t>Поиск путей решения</a:t>
            </a:r>
            <a:r>
              <a:rPr lang="ru-RU" dirty="0">
                <a:solidFill>
                  <a:srgbClr val="0070C0"/>
                </a:solidFill>
              </a:rPr>
              <a:t>: </a:t>
            </a:r>
            <a:r>
              <a:rPr lang="ru-RU" dirty="0"/>
              <a:t>«</a:t>
            </a:r>
            <a:r>
              <a:rPr lang="ru-RU" dirty="0" smtClean="0"/>
              <a:t>Давай </a:t>
            </a:r>
            <a:r>
              <a:rPr lang="ru-RU" dirty="0"/>
              <a:t>вместе подумаем, как лучше спланировать…»; «</a:t>
            </a:r>
            <a:r>
              <a:rPr lang="ru-RU" dirty="0" smtClean="0"/>
              <a:t>Давай решим</a:t>
            </a:r>
            <a:r>
              <a:rPr lang="ru-RU" dirty="0"/>
              <a:t>, кто будет </a:t>
            </a:r>
            <a:r>
              <a:rPr lang="ru-RU" dirty="0" smtClean="0"/>
              <a:t>тебе </a:t>
            </a:r>
            <a:r>
              <a:rPr lang="ru-RU" dirty="0"/>
              <a:t>помогать?».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193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547" y="624110"/>
            <a:ext cx="9841065" cy="128089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Коммуникативные приемы снятия остроты ситуации для предотвращения конфликта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299" y="2126255"/>
            <a:ext cx="10656313" cy="4208443"/>
          </a:xfrm>
        </p:spPr>
        <p:txBody>
          <a:bodyPr>
            <a:normAutofit/>
          </a:bodyPr>
          <a:lstStyle/>
          <a:p>
            <a:r>
              <a:rPr lang="ru-RU" dirty="0" smtClean="0"/>
              <a:t>Избежать </a:t>
            </a:r>
            <a:r>
              <a:rPr lang="ru-RU" dirty="0"/>
              <a:t>конфронтацию можно следующими поведенческими тактиками:</a:t>
            </a:r>
            <a:br>
              <a:rPr lang="ru-RU" dirty="0"/>
            </a:br>
            <a:r>
              <a:rPr lang="ru-RU" dirty="0"/>
              <a:t>1. Пропустить конфронтационное заявление, сделав вид, что не расслышал (не понял, отвлекся).</a:t>
            </a:r>
            <a:br>
              <a:rPr lang="ru-RU" dirty="0"/>
            </a:br>
            <a:r>
              <a:rPr lang="ru-RU" dirty="0"/>
              <a:t>2. Использовать компромисс, заявив, что каждый имеет право как на свое</a:t>
            </a:r>
            <a:br>
              <a:rPr lang="ru-RU" dirty="0"/>
            </a:br>
            <a:r>
              <a:rPr lang="ru-RU" dirty="0"/>
              <a:t>мнение, так и на ошибку. Далее предложить обсудить последовательно правоту/неправоту.</a:t>
            </a:r>
            <a:br>
              <a:rPr lang="ru-RU" dirty="0"/>
            </a:br>
            <a:r>
              <a:rPr lang="ru-RU" dirty="0"/>
              <a:t>3. Свести возникшую острую ситуацию к шутке, используя чувство юмора.</a:t>
            </a:r>
            <a:br>
              <a:rPr lang="ru-RU" dirty="0"/>
            </a:br>
            <a:r>
              <a:rPr lang="ru-RU" dirty="0"/>
              <a:t>4. Переключить собеседника на другую тему.</a:t>
            </a:r>
            <a:br>
              <a:rPr lang="ru-RU" dirty="0"/>
            </a:br>
            <a:r>
              <a:rPr lang="ru-RU" dirty="0"/>
              <a:t>5. Использовать прием «Шаги навстречу», вступая в контрактные отношения с собеседником.</a:t>
            </a:r>
            <a:br>
              <a:rPr lang="ru-RU" dirty="0"/>
            </a:br>
            <a:r>
              <a:rPr lang="ru-RU" dirty="0"/>
              <a:t>6. Предложить (попросить) отложить решение, объяснив, что требует основательного обдумывания в силу его серьезности.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606499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</TotalTime>
  <Words>578</Words>
  <Application>Microsoft Office PowerPoint</Application>
  <PresentationFormat>Произвольный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Легкий дым</vt:lpstr>
      <vt:lpstr>Психологические аспекты  педагогического общения </vt:lpstr>
      <vt:lpstr>Профессионально-педагогическое общение </vt:lpstr>
      <vt:lpstr>В психологии общения рекомендованы следующие приемы установления контакта: </vt:lpstr>
      <vt:lpstr>Психологические приёмы для установления психологического контакта</vt:lpstr>
      <vt:lpstr>Техника «Я-сообщение»</vt:lpstr>
      <vt:lpstr>Техника «Я-сообщение»</vt:lpstr>
      <vt:lpstr>Приёмы педагогического воздействия при проблемном поведении ученика</vt:lpstr>
      <vt:lpstr>Техника работы с возражением </vt:lpstr>
      <vt:lpstr>Коммуникативные приемы снятия остроты ситуации для предотвращения конфликта </vt:lpstr>
      <vt:lpstr>Слайд 10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аспекты  педагогического общения </dc:title>
  <dc:creator>Psyholog</dc:creator>
  <cp:lastModifiedBy>2018</cp:lastModifiedBy>
  <cp:revision>12</cp:revision>
  <dcterms:created xsi:type="dcterms:W3CDTF">2025-01-20T11:24:56Z</dcterms:created>
  <dcterms:modified xsi:type="dcterms:W3CDTF">2026-08-14T11:02:20Z</dcterms:modified>
</cp:coreProperties>
</file>