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31"/>
  </p:notesMasterIdLst>
  <p:sldIdLst>
    <p:sldId id="256" r:id="rId2"/>
    <p:sldId id="270" r:id="rId3"/>
    <p:sldId id="262" r:id="rId4"/>
    <p:sldId id="266" r:id="rId5"/>
    <p:sldId id="269" r:id="rId6"/>
    <p:sldId id="273" r:id="rId7"/>
    <p:sldId id="276" r:id="rId8"/>
    <p:sldId id="274" r:id="rId9"/>
    <p:sldId id="278" r:id="rId10"/>
    <p:sldId id="279" r:id="rId11"/>
    <p:sldId id="280" r:id="rId12"/>
    <p:sldId id="281" r:id="rId13"/>
    <p:sldId id="268" r:id="rId14"/>
    <p:sldId id="263" r:id="rId15"/>
    <p:sldId id="264" r:id="rId16"/>
    <p:sldId id="282" r:id="rId17"/>
    <p:sldId id="285" r:id="rId18"/>
    <p:sldId id="283" r:id="rId19"/>
    <p:sldId id="286" r:id="rId20"/>
    <p:sldId id="287" r:id="rId21"/>
    <p:sldId id="291" r:id="rId22"/>
    <p:sldId id="292" r:id="rId23"/>
    <p:sldId id="293" r:id="rId24"/>
    <p:sldId id="294" r:id="rId25"/>
    <p:sldId id="295" r:id="rId26"/>
    <p:sldId id="288" r:id="rId27"/>
    <p:sldId id="289" r:id="rId28"/>
    <p:sldId id="290" r:id="rId29"/>
    <p:sldId id="257"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EE9141-6E0C-441F-8A27-59AB0A1C447F}" type="datetimeFigureOut">
              <a:rPr lang="ru-RU" smtClean="0"/>
              <a:pPr/>
              <a:t>14.08.2026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472053-F934-4FBB-BBBD-68FFF311820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E472053-F934-4FBB-BBBD-68FFF3118208}" type="slidenum">
              <a:rPr lang="ru-RU" smtClean="0"/>
              <a:pPr/>
              <a:t>22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14.08.2026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947661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14.08.2026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676239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14.08.2026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4183079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14.08.2026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3709955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14.08.2026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108401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14.08.2026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013013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22960" y="2582334"/>
            <a:ext cx="3703320" cy="3286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3440" y="2582334"/>
            <a:ext cx="3703320" cy="3286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14.08.2026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713414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14.08.2026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281474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B106E36-FD25-4E2D-B0AA-010F637433A0}" type="datetimeFigureOut">
              <a:rPr lang="ru-RU" smtClean="0"/>
              <a:pPr/>
              <a:t>14.08.2026</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499513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5B106E36-FD25-4E2D-B0AA-010F637433A0}" type="datetimeFigureOut">
              <a:rPr lang="ru-RU" smtClean="0"/>
              <a:pPr/>
              <a:t>14.08.2026</a:t>
            </a:fld>
            <a:endParaRPr lang="ru-RU"/>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3044100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14.08.2026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925229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5B106E36-FD25-4E2D-B0AA-010F637433A0}" type="datetimeFigureOut">
              <a:rPr lang="ru-RU" smtClean="0"/>
              <a:pPr/>
              <a:t>14.08.2026</a:t>
            </a:fld>
            <a:endParaRPr lang="ru-RU"/>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725C68B6-61C2-468F-89AB-4B9F7531AA68}" type="slidenum">
              <a:rPr lang="ru-RU" smtClean="0"/>
              <a:pPr/>
              <a:t>‹#›</a:t>
            </a:fld>
            <a:endParaRPr lang="ru-RU"/>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721552100"/>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image" Target="../media/image29.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vashifinancy.ru/" TargetMode="External"/><Relationship Id="rId2" Type="http://schemas.openxmlformats.org/officeDocument/2006/relationships/hyperlink" Target="https://fincult.info/" TargetMode="External"/><Relationship Id="rId1" Type="http://schemas.openxmlformats.org/officeDocument/2006/relationships/slideLayout" Target="../slideLayouts/slideLayout2.xml"/><Relationship Id="rId4" Type="http://schemas.openxmlformats.org/officeDocument/2006/relationships/hyperlink" Target="http://dni-fg.ru/"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3714752"/>
            <a:ext cx="7858180" cy="1285884"/>
          </a:xfrm>
        </p:spPr>
        <p:txBody>
          <a:bodyPr>
            <a:normAutofit fontScale="90000"/>
          </a:bodyPr>
          <a:lstStyle/>
          <a:p>
            <a:r>
              <a:rPr lang="ru-RU" dirty="0" smtClean="0">
                <a:solidFill>
                  <a:srgbClr val="C00000"/>
                </a:solidFill>
              </a:rPr>
              <a:t>Школа финансовой грамотности: </a:t>
            </a:r>
            <a:br>
              <a:rPr lang="ru-RU" dirty="0" smtClean="0">
                <a:solidFill>
                  <a:srgbClr val="C00000"/>
                </a:solidFill>
              </a:rPr>
            </a:br>
            <a:r>
              <a:rPr lang="ru-RU" dirty="0" smtClean="0"/>
              <a:t/>
            </a:r>
            <a:br>
              <a:rPr lang="ru-RU" dirty="0" smtClean="0"/>
            </a:br>
            <a:r>
              <a:rPr lang="ru-RU" sz="4400" dirty="0" smtClean="0">
                <a:solidFill>
                  <a:srgbClr val="C00000"/>
                </a:solidFill>
              </a:rPr>
              <a:t>Совершенствование компетенций педагога </a:t>
            </a:r>
            <a:br>
              <a:rPr lang="ru-RU" sz="4400" dirty="0" smtClean="0">
                <a:solidFill>
                  <a:srgbClr val="C00000"/>
                </a:solidFill>
              </a:rPr>
            </a:br>
            <a:r>
              <a:rPr lang="ru-RU" sz="4400" dirty="0" smtClean="0">
                <a:solidFill>
                  <a:srgbClr val="C00000"/>
                </a:solidFill>
              </a:rPr>
              <a:t>по формированию </a:t>
            </a:r>
            <a:br>
              <a:rPr lang="ru-RU" sz="4400" dirty="0" smtClean="0">
                <a:solidFill>
                  <a:srgbClr val="C00000"/>
                </a:solidFill>
              </a:rPr>
            </a:br>
            <a:r>
              <a:rPr lang="ru-RU" sz="4400" dirty="0" smtClean="0">
                <a:solidFill>
                  <a:srgbClr val="C00000"/>
                </a:solidFill>
              </a:rPr>
              <a:t>финансовой грамотности учащихся</a:t>
            </a:r>
            <a:endParaRPr lang="ru-RU" sz="4400" dirty="0">
              <a:solidFill>
                <a:srgbClr val="C00000"/>
              </a:solidFill>
            </a:endParaRPr>
          </a:p>
        </p:txBody>
      </p:sp>
      <p:sp>
        <p:nvSpPr>
          <p:cNvPr id="4" name="TextBox 3"/>
          <p:cNvSpPr txBox="1"/>
          <p:nvPr/>
        </p:nvSpPr>
        <p:spPr>
          <a:xfrm>
            <a:off x="3000364" y="5357826"/>
            <a:ext cx="5786478" cy="923330"/>
          </a:xfrm>
          <a:prstGeom prst="rect">
            <a:avLst/>
          </a:prstGeom>
          <a:noFill/>
        </p:spPr>
        <p:txBody>
          <a:bodyPr wrap="square" rtlCol="0">
            <a:spAutoFit/>
          </a:bodyPr>
          <a:lstStyle/>
          <a:p>
            <a:pPr algn="r"/>
            <a:r>
              <a:rPr lang="ru-RU" dirty="0" smtClean="0"/>
              <a:t>Мухина С.Н. </a:t>
            </a:r>
          </a:p>
          <a:p>
            <a:pPr algn="r"/>
            <a:r>
              <a:rPr lang="ru-RU" dirty="0" smtClean="0"/>
              <a:t>у</a:t>
            </a:r>
            <a:r>
              <a:rPr lang="ru-RU" dirty="0" smtClean="0"/>
              <a:t>читель финансовой грамотности</a:t>
            </a:r>
            <a:r>
              <a:rPr lang="ru-RU" smtClean="0"/>
              <a:t>, </a:t>
            </a:r>
          </a:p>
          <a:p>
            <a:pPr algn="r"/>
            <a:r>
              <a:rPr lang="ru-RU" smtClean="0"/>
              <a:t>психолог </a:t>
            </a:r>
            <a:r>
              <a:rPr lang="ru-RU" dirty="0" smtClean="0"/>
              <a:t>МБОУ </a:t>
            </a:r>
            <a:r>
              <a:rPr lang="ru-RU" dirty="0" err="1" smtClean="0"/>
              <a:t>Кесовогорская</a:t>
            </a:r>
            <a:r>
              <a:rPr lang="ru-RU" dirty="0" smtClean="0"/>
              <a:t> СОШ </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a:srcRect/>
          <a:stretch>
            <a:fillRect/>
          </a:stretch>
        </p:blipFill>
        <p:spPr bwMode="auto">
          <a:xfrm>
            <a:off x="500034" y="142852"/>
            <a:ext cx="5857916" cy="4714908"/>
          </a:xfrm>
          <a:prstGeom prst="rect">
            <a:avLst/>
          </a:prstGeom>
          <a:noFill/>
          <a:ln w="9525">
            <a:noFill/>
            <a:miter lim="800000"/>
            <a:headEnd/>
            <a:tailEnd/>
          </a:ln>
        </p:spPr>
      </p:pic>
      <p:pic>
        <p:nvPicPr>
          <p:cNvPr id="5" name="Содержимое 3"/>
          <p:cNvPicPr>
            <a:picLocks/>
          </p:cNvPicPr>
          <p:nvPr/>
        </p:nvPicPr>
        <p:blipFill>
          <a:blip r:embed="rId3"/>
          <a:srcRect/>
          <a:stretch>
            <a:fillRect/>
          </a:stretch>
        </p:blipFill>
        <p:spPr bwMode="auto">
          <a:xfrm>
            <a:off x="3714744" y="2428868"/>
            <a:ext cx="5214974" cy="392909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Содержимое 5"/>
          <p:cNvPicPr>
            <a:picLocks noGrp="1"/>
          </p:cNvPicPr>
          <p:nvPr>
            <p:ph idx="1"/>
          </p:nvPr>
        </p:nvPicPr>
        <p:blipFill>
          <a:blip r:embed="rId2"/>
          <a:srcRect/>
          <a:stretch>
            <a:fillRect/>
          </a:stretch>
        </p:blipFill>
        <p:spPr bwMode="auto">
          <a:xfrm>
            <a:off x="285720" y="214290"/>
            <a:ext cx="7858180" cy="5857915"/>
          </a:xfrm>
          <a:prstGeom prst="rect">
            <a:avLst/>
          </a:prstGeom>
          <a:noFill/>
          <a:ln w="9525">
            <a:noFill/>
            <a:miter lim="800000"/>
            <a:headEnd/>
            <a:tailEnd/>
          </a:ln>
        </p:spPr>
      </p:pic>
      <p:pic>
        <p:nvPicPr>
          <p:cNvPr id="7" name="Содержимое 3"/>
          <p:cNvPicPr>
            <a:picLocks/>
          </p:cNvPicPr>
          <p:nvPr/>
        </p:nvPicPr>
        <p:blipFill>
          <a:blip r:embed="rId3"/>
          <a:srcRect/>
          <a:stretch>
            <a:fillRect/>
          </a:stretch>
        </p:blipFill>
        <p:spPr bwMode="auto">
          <a:xfrm>
            <a:off x="4071934" y="3000372"/>
            <a:ext cx="5072066" cy="3357586"/>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Содержимое 5"/>
          <p:cNvPicPr>
            <a:picLocks noGrp="1"/>
          </p:cNvPicPr>
          <p:nvPr>
            <p:ph idx="1"/>
          </p:nvPr>
        </p:nvPicPr>
        <p:blipFill>
          <a:blip r:embed="rId2" cstate="print"/>
          <a:stretch>
            <a:fillRect/>
          </a:stretch>
        </p:blipFill>
        <p:spPr>
          <a:xfrm>
            <a:off x="0" y="0"/>
            <a:ext cx="6715172" cy="4214842"/>
          </a:xfrm>
          <a:prstGeom prst="rect">
            <a:avLst/>
          </a:prstGeom>
        </p:spPr>
      </p:pic>
      <p:pic>
        <p:nvPicPr>
          <p:cNvPr id="7" name="Содержимое 3"/>
          <p:cNvPicPr>
            <a:picLocks/>
          </p:cNvPicPr>
          <p:nvPr/>
        </p:nvPicPr>
        <p:blipFill>
          <a:blip r:embed="rId3" cstate="print"/>
          <a:stretch>
            <a:fillRect/>
          </a:stretch>
        </p:blipFill>
        <p:spPr>
          <a:xfrm>
            <a:off x="2928926" y="2428868"/>
            <a:ext cx="5939730" cy="3484753"/>
          </a:xfrm>
          <a:prstGeom prst="rect">
            <a:avLst/>
          </a:prstGeom>
        </p:spPr>
      </p:pic>
      <p:pic>
        <p:nvPicPr>
          <p:cNvPr id="8" name="Содержимое 5"/>
          <p:cNvPicPr>
            <a:picLocks/>
          </p:cNvPicPr>
          <p:nvPr/>
        </p:nvPicPr>
        <p:blipFill>
          <a:blip r:embed="rId4" cstate="print"/>
          <a:stretch>
            <a:fillRect/>
          </a:stretch>
        </p:blipFill>
        <p:spPr>
          <a:xfrm>
            <a:off x="1357290" y="3357562"/>
            <a:ext cx="4019210" cy="288538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srcRect/>
          <a:stretch>
            <a:fillRect/>
          </a:stretch>
        </p:blipFill>
        <p:spPr bwMode="auto">
          <a:xfrm>
            <a:off x="285720" y="214290"/>
            <a:ext cx="4610328" cy="321471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2571736" y="1500174"/>
            <a:ext cx="6315959" cy="4353231"/>
          </a:xfrm>
          <a:prstGeom prst="rect">
            <a:avLst/>
          </a:prstGeom>
          <a:noFill/>
          <a:ln w="9525">
            <a:noFill/>
            <a:miter lim="800000"/>
            <a:headEnd/>
            <a:tailEnd/>
          </a:ln>
          <a:effectLst/>
        </p:spPr>
      </p:pic>
      <p:pic>
        <p:nvPicPr>
          <p:cNvPr id="4" name="Picture 1"/>
          <p:cNvPicPr>
            <a:picLocks noChangeAspect="1" noChangeArrowheads="1"/>
          </p:cNvPicPr>
          <p:nvPr/>
        </p:nvPicPr>
        <p:blipFill>
          <a:blip r:embed="rId4" cstate="print"/>
          <a:srcRect/>
          <a:stretch>
            <a:fillRect/>
          </a:stretch>
        </p:blipFill>
        <p:spPr bwMode="auto">
          <a:xfrm>
            <a:off x="285720" y="3643314"/>
            <a:ext cx="3540714" cy="2432069"/>
          </a:xfrm>
          <a:prstGeom prst="rect">
            <a:avLst/>
          </a:prstGeom>
          <a:noFill/>
          <a:ln w="9525">
            <a:noFill/>
            <a:miter lim="800000"/>
            <a:headEnd/>
            <a:tailEnd/>
          </a:ln>
          <a:effectLst/>
        </p:spPr>
      </p:pic>
      <p:pic>
        <p:nvPicPr>
          <p:cNvPr id="5" name="Picture 2"/>
          <p:cNvPicPr>
            <a:picLocks noChangeAspect="1" noChangeArrowheads="1"/>
          </p:cNvPicPr>
          <p:nvPr/>
        </p:nvPicPr>
        <p:blipFill>
          <a:blip r:embed="rId5" cstate="print"/>
          <a:srcRect/>
          <a:stretch>
            <a:fillRect/>
          </a:stretch>
        </p:blipFill>
        <p:spPr bwMode="auto">
          <a:xfrm>
            <a:off x="5000628" y="285728"/>
            <a:ext cx="3893172" cy="2643206"/>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p:cNvPicPr>
            <a:picLocks noGrp="1"/>
          </p:cNvPicPr>
          <p:nvPr>
            <p:ph idx="1"/>
          </p:nvPr>
        </p:nvPicPr>
        <p:blipFill>
          <a:blip r:embed="rId2"/>
          <a:srcRect/>
          <a:stretch>
            <a:fillRect/>
          </a:stretch>
        </p:blipFill>
        <p:spPr bwMode="auto">
          <a:xfrm>
            <a:off x="500034" y="500042"/>
            <a:ext cx="8072494" cy="5786478"/>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p:cNvPicPr>
            <a:picLocks noGrp="1"/>
          </p:cNvPicPr>
          <p:nvPr>
            <p:ph idx="1"/>
          </p:nvPr>
        </p:nvPicPr>
        <p:blipFill>
          <a:blip r:embed="rId2"/>
          <a:srcRect/>
          <a:stretch>
            <a:fillRect/>
          </a:stretch>
        </p:blipFill>
        <p:spPr bwMode="auto">
          <a:xfrm>
            <a:off x="214282" y="500042"/>
            <a:ext cx="8501122" cy="5572164"/>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785795"/>
            <a:ext cx="7543800" cy="142876"/>
          </a:xfrm>
        </p:spPr>
        <p:txBody>
          <a:bodyPr>
            <a:noAutofit/>
          </a:bodyPr>
          <a:lstStyle/>
          <a:p>
            <a:r>
              <a:rPr lang="ru-RU" sz="3200" b="1" dirty="0" smtClean="0">
                <a:solidFill>
                  <a:srgbClr val="C00000"/>
                </a:solidFill>
              </a:rPr>
              <a:t>Владение методикой обучения финансовой грамотности</a:t>
            </a:r>
            <a:endParaRPr lang="ru-RU" sz="3200" b="1" dirty="0">
              <a:solidFill>
                <a:srgbClr val="C00000"/>
              </a:solidFill>
            </a:endParaRPr>
          </a:p>
        </p:txBody>
      </p:sp>
      <p:sp>
        <p:nvSpPr>
          <p:cNvPr id="3" name="Содержимое 2"/>
          <p:cNvSpPr>
            <a:spLocks noGrp="1"/>
          </p:cNvSpPr>
          <p:nvPr>
            <p:ph idx="1"/>
          </p:nvPr>
        </p:nvSpPr>
        <p:spPr>
          <a:xfrm>
            <a:off x="357158" y="1285860"/>
            <a:ext cx="8358246" cy="4857784"/>
          </a:xfrm>
        </p:spPr>
        <p:txBody>
          <a:bodyPr>
            <a:normAutofit fontScale="25000" lnSpcReduction="20000"/>
          </a:bodyPr>
          <a:lstStyle/>
          <a:p>
            <a:pPr algn="just">
              <a:buFont typeface="Wingdings" pitchFamily="2" charset="2"/>
              <a:buChar char="Ø"/>
            </a:pPr>
            <a:r>
              <a:rPr lang="ru-RU" sz="8000" dirty="0" smtClean="0">
                <a:solidFill>
                  <a:schemeClr val="tx1"/>
                </a:solidFill>
                <a:latin typeface="Times New Roman" pitchFamily="18" charset="0"/>
                <a:cs typeface="Times New Roman" pitchFamily="18" charset="0"/>
              </a:rPr>
              <a:t>Знания методологических и теоретических оснований, на которых строиться образовательная деятельность педагога финансовой грамотности. </a:t>
            </a:r>
          </a:p>
          <a:p>
            <a:pPr algn="just">
              <a:buFont typeface="Wingdings" pitchFamily="2" charset="2"/>
              <a:buChar char="Ø"/>
            </a:pPr>
            <a:r>
              <a:rPr lang="ru-RU" sz="8000" dirty="0" smtClean="0">
                <a:solidFill>
                  <a:schemeClr val="tx1"/>
                </a:solidFill>
                <a:latin typeface="Times New Roman" pitchFamily="18" charset="0"/>
                <a:cs typeface="Times New Roman" pitchFamily="18" charset="0"/>
              </a:rPr>
              <a:t>Знание целей образования по финансовой грамотности и их структуры. Умение грамотно выстраивать цели курсов, занятий, определять планируемые результаты. 	</a:t>
            </a:r>
          </a:p>
          <a:p>
            <a:pPr algn="just">
              <a:buFont typeface="Wingdings" pitchFamily="2" charset="2"/>
              <a:buChar char="Ø"/>
            </a:pPr>
            <a:r>
              <a:rPr lang="ru-RU" sz="8000" dirty="0" smtClean="0">
                <a:solidFill>
                  <a:schemeClr val="tx1"/>
                </a:solidFill>
                <a:latin typeface="Times New Roman" pitchFamily="18" charset="0"/>
                <a:cs typeface="Times New Roman" pitchFamily="18" charset="0"/>
              </a:rPr>
              <a:t>Знание подходов к построению содержания образования финансовой грамотности. Умение отбирать содержание при планировании.</a:t>
            </a:r>
          </a:p>
          <a:p>
            <a:pPr algn="just">
              <a:buFont typeface="Wingdings" pitchFamily="2" charset="2"/>
              <a:buChar char="Ø"/>
            </a:pPr>
            <a:r>
              <a:rPr lang="ru-RU" sz="8000" dirty="0" smtClean="0">
                <a:solidFill>
                  <a:schemeClr val="tx1"/>
                </a:solidFill>
                <a:latin typeface="Times New Roman" pitchFamily="18" charset="0"/>
                <a:cs typeface="Times New Roman" pitchFamily="18" charset="0"/>
              </a:rPr>
              <a:t>Знание психолого-педагогических и организационно-технических условий. Умение учитывать имеющиеся условия для проектирования образовательной деятельности. 	</a:t>
            </a:r>
          </a:p>
          <a:p>
            <a:pPr algn="just">
              <a:buFont typeface="Wingdings" pitchFamily="2" charset="2"/>
              <a:buChar char="Ø"/>
            </a:pPr>
            <a:r>
              <a:rPr lang="ru-RU" sz="8000" dirty="0" smtClean="0">
                <a:solidFill>
                  <a:schemeClr val="tx1"/>
                </a:solidFill>
                <a:latin typeface="Times New Roman" pitchFamily="18" charset="0"/>
                <a:cs typeface="Times New Roman" pitchFamily="18" charset="0"/>
              </a:rPr>
              <a:t>Знание принципов организации учебной деятельности на занятиях по финансовой грамотности; технологий, методов обучения, педагогических приемов, эффективно работающих при обучении финансовой грамотности.  Умение конструировать занятия по финансовой грамотности. </a:t>
            </a:r>
            <a:r>
              <a:rPr lang="ru-RU" sz="9600" dirty="0" smtClean="0">
                <a:solidFill>
                  <a:schemeClr val="tx1"/>
                </a:solidFill>
                <a:latin typeface="Times New Roman" pitchFamily="18" charset="0"/>
                <a:cs typeface="Times New Roman" pitchFamily="18" charset="0"/>
              </a:rPr>
              <a:t>	</a:t>
            </a:r>
          </a:p>
          <a:p>
            <a:pPr>
              <a:buFont typeface="Wingdings" pitchFamily="2" charset="2"/>
              <a:buChar char="Ø"/>
            </a:pPr>
            <a:endParaRPr lang="ru-RU" dirty="0" smtClean="0"/>
          </a:p>
          <a:p>
            <a:pPr>
              <a:buFont typeface="Wingdings" pitchFamily="2" charset="2"/>
              <a:buChar char="Ø"/>
            </a:pPr>
            <a:endParaRPr lang="ru-RU" dirty="0" smtClean="0"/>
          </a:p>
          <a:p>
            <a:pPr>
              <a:buNone/>
            </a:pPr>
            <a:r>
              <a:rPr lang="ru-RU" dirty="0" smtClean="0"/>
              <a:t>	</a:t>
            </a:r>
          </a:p>
          <a:p>
            <a:pPr>
              <a:buFont typeface="Wingdings" pitchFamily="2" charset="2"/>
              <a:buChar char="Ø"/>
            </a:pPr>
            <a:endParaRPr lang="ru-RU" dirty="0" smtClean="0"/>
          </a:p>
          <a:p>
            <a:pPr>
              <a:buFont typeface="Wingdings" pitchFamily="2" charset="2"/>
              <a:buChar char="Ø"/>
            </a:pPr>
            <a:endParaRPr lang="ru-RU" dirty="0" smtClean="0"/>
          </a:p>
          <a:p>
            <a:pPr>
              <a:buNone/>
            </a:pPr>
            <a:r>
              <a:rPr lang="ru-RU" dirty="0" smtClean="0"/>
              <a:t>	</a:t>
            </a:r>
          </a:p>
          <a:p>
            <a:pPr>
              <a:buFont typeface="Wingdings" pitchFamily="2" charset="2"/>
              <a:buChar char="Ø"/>
            </a:pP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428603"/>
            <a:ext cx="7543800" cy="714381"/>
          </a:xfrm>
        </p:spPr>
        <p:txBody>
          <a:bodyPr>
            <a:normAutofit fontScale="90000"/>
          </a:bodyPr>
          <a:lstStyle/>
          <a:p>
            <a:r>
              <a:rPr lang="ru-RU" b="1" dirty="0" smtClean="0">
                <a:solidFill>
                  <a:srgbClr val="C00000"/>
                </a:solidFill>
              </a:rPr>
              <a:t>Владение методикой обучения финансовой грамотности</a:t>
            </a:r>
            <a:endParaRPr lang="ru-RU" dirty="0"/>
          </a:p>
        </p:txBody>
      </p:sp>
      <p:sp>
        <p:nvSpPr>
          <p:cNvPr id="3" name="Содержимое 2"/>
          <p:cNvSpPr>
            <a:spLocks noGrp="1"/>
          </p:cNvSpPr>
          <p:nvPr>
            <p:ph idx="1"/>
          </p:nvPr>
        </p:nvSpPr>
        <p:spPr>
          <a:xfrm>
            <a:off x="571472" y="1285860"/>
            <a:ext cx="8215369" cy="5072098"/>
          </a:xfrm>
        </p:spPr>
        <p:txBody>
          <a:bodyPr>
            <a:normAutofit fontScale="32500" lnSpcReduction="20000"/>
          </a:bodyPr>
          <a:lstStyle/>
          <a:p>
            <a:endParaRPr lang="ru-RU" dirty="0" smtClean="0"/>
          </a:p>
          <a:p>
            <a:pPr>
              <a:buFont typeface="Wingdings" pitchFamily="2" charset="2"/>
              <a:buChar char="Ø"/>
            </a:pPr>
            <a:r>
              <a:rPr lang="ru-RU" sz="6000" dirty="0" smtClean="0">
                <a:solidFill>
                  <a:schemeClr val="tx1"/>
                </a:solidFill>
                <a:latin typeface="Times New Roman" pitchFamily="18" charset="0"/>
                <a:cs typeface="Times New Roman" pitchFamily="18" charset="0"/>
              </a:rPr>
              <a:t>Знание образовательных ресурсов, в том числе и цифровых, по финансовой грамотности и возможности их использования, умение отбирать их.</a:t>
            </a:r>
          </a:p>
          <a:p>
            <a:pPr>
              <a:buNone/>
            </a:pPr>
            <a:r>
              <a:rPr lang="ru-RU" sz="6000" dirty="0" smtClean="0">
                <a:solidFill>
                  <a:schemeClr val="tx1"/>
                </a:solidFill>
                <a:latin typeface="Times New Roman" pitchFamily="18" charset="0"/>
                <a:cs typeface="Times New Roman" pitchFamily="18" charset="0"/>
              </a:rPr>
              <a:t>	</a:t>
            </a:r>
          </a:p>
          <a:p>
            <a:pPr>
              <a:buFont typeface="Wingdings" pitchFamily="2" charset="2"/>
              <a:buChar char="Ø"/>
            </a:pPr>
            <a:r>
              <a:rPr lang="ru-RU" sz="6000" dirty="0" smtClean="0">
                <a:solidFill>
                  <a:schemeClr val="tx1"/>
                </a:solidFill>
                <a:latin typeface="Times New Roman" pitchFamily="18" charset="0"/>
                <a:cs typeface="Times New Roman" pitchFamily="18" charset="0"/>
              </a:rPr>
              <a:t>Знание и учет  возрастных и психологических особенностей детей и подростков в связи с их обучением финансовой грамотности. </a:t>
            </a:r>
          </a:p>
          <a:p>
            <a:pPr>
              <a:buFont typeface="Wingdings" pitchFamily="2" charset="2"/>
              <a:buChar char="Ø"/>
            </a:pPr>
            <a:r>
              <a:rPr lang="ru-RU" sz="6000" dirty="0" smtClean="0">
                <a:solidFill>
                  <a:schemeClr val="tx1"/>
                </a:solidFill>
                <a:latin typeface="Times New Roman" pitchFamily="18" charset="0"/>
                <a:cs typeface="Times New Roman" pitchFamily="18" charset="0"/>
              </a:rPr>
              <a:t>Знание и умение применять диагностические инструменты сформированности финансовой грамотности. 	</a:t>
            </a:r>
          </a:p>
          <a:p>
            <a:pPr>
              <a:buFont typeface="Wingdings" pitchFamily="2" charset="2"/>
              <a:buChar char="Ø"/>
            </a:pPr>
            <a:r>
              <a:rPr lang="ru-RU" sz="6000" dirty="0" smtClean="0">
                <a:solidFill>
                  <a:schemeClr val="tx1"/>
                </a:solidFill>
                <a:latin typeface="Times New Roman" pitchFamily="18" charset="0"/>
                <a:cs typeface="Times New Roman" pitchFamily="18" charset="0"/>
              </a:rPr>
              <a:t>Знание моделей и возможностей для внедрения финансовой грамотности в образовательную программу образовательной организации. </a:t>
            </a:r>
          </a:p>
          <a:p>
            <a:pPr>
              <a:buFont typeface="Wingdings" pitchFamily="2" charset="2"/>
              <a:buChar char="Ø"/>
            </a:pPr>
            <a:endParaRPr lang="ru-RU" sz="6000" dirty="0" smtClean="0">
              <a:solidFill>
                <a:schemeClr val="tx1"/>
              </a:solidFill>
              <a:latin typeface="Times New Roman" pitchFamily="18" charset="0"/>
              <a:cs typeface="Times New Roman" pitchFamily="18" charset="0"/>
            </a:endParaRPr>
          </a:p>
          <a:p>
            <a:pPr>
              <a:buFont typeface="Wingdings" pitchFamily="2" charset="2"/>
              <a:buChar char="Ø"/>
            </a:pPr>
            <a:r>
              <a:rPr lang="ru-RU" sz="6000" dirty="0" smtClean="0">
                <a:solidFill>
                  <a:schemeClr val="tx1"/>
                </a:solidFill>
                <a:latin typeface="Times New Roman" pitchFamily="18" charset="0"/>
                <a:cs typeface="Times New Roman" pitchFamily="18" charset="0"/>
              </a:rPr>
              <a:t>Умение проводить занятия по финансовой грамотности с использованием интерактивных технологий и цифровых образовательных ресурсов по финансовой грамотности. 	</a:t>
            </a:r>
          </a:p>
          <a:p>
            <a:pPr>
              <a:buNone/>
            </a:pPr>
            <a:endParaRPr lang="ru-RU" sz="2800" dirty="0" smtClean="0">
              <a:solidFill>
                <a:schemeClr val="tx1"/>
              </a:solidFill>
              <a:latin typeface="Times New Roman" pitchFamily="18" charset="0"/>
              <a:cs typeface="Times New Roman" pitchFamily="18" charset="0"/>
            </a:endParaRPr>
          </a:p>
          <a:p>
            <a:pPr>
              <a:buNone/>
            </a:pPr>
            <a:r>
              <a:rPr lang="ru-RU" sz="2800" dirty="0" smtClean="0">
                <a:solidFill>
                  <a:schemeClr val="tx1"/>
                </a:solidFill>
                <a:latin typeface="Times New Roman" pitchFamily="18" charset="0"/>
                <a:cs typeface="Times New Roman" pitchFamily="18" charset="0"/>
              </a:rPr>
              <a:t>	</a:t>
            </a:r>
          </a:p>
          <a:p>
            <a:endParaRPr lang="ru-RU" dirty="0" smtClean="0"/>
          </a:p>
          <a:p>
            <a:endParaRPr lang="ru-RU" dirty="0" smtClean="0"/>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286605"/>
            <a:ext cx="7543800" cy="499189"/>
          </a:xfrm>
        </p:spPr>
        <p:txBody>
          <a:bodyPr>
            <a:normAutofit fontScale="90000"/>
          </a:bodyPr>
          <a:lstStyle/>
          <a:p>
            <a:r>
              <a:rPr lang="ru-RU" b="1" dirty="0" smtClean="0">
                <a:solidFill>
                  <a:srgbClr val="C00000"/>
                </a:solidFill>
              </a:rPr>
              <a:t>Методы и приемы</a:t>
            </a:r>
            <a:endParaRPr lang="ru-RU" b="1" dirty="0">
              <a:solidFill>
                <a:srgbClr val="C00000"/>
              </a:solidFill>
            </a:endParaRPr>
          </a:p>
        </p:txBody>
      </p:sp>
      <p:pic>
        <p:nvPicPr>
          <p:cNvPr id="34819" name="Picture 3"/>
          <p:cNvPicPr>
            <a:picLocks noChangeAspect="1" noChangeArrowheads="1"/>
          </p:cNvPicPr>
          <p:nvPr/>
        </p:nvPicPr>
        <p:blipFill>
          <a:blip r:embed="rId2" cstate="print"/>
          <a:srcRect/>
          <a:stretch>
            <a:fillRect/>
          </a:stretch>
        </p:blipFill>
        <p:spPr bwMode="auto">
          <a:xfrm>
            <a:off x="4143372" y="1142984"/>
            <a:ext cx="4822686" cy="5143512"/>
          </a:xfrm>
          <a:prstGeom prst="rect">
            <a:avLst/>
          </a:prstGeom>
          <a:noFill/>
          <a:ln w="9525">
            <a:noFill/>
            <a:miter lim="800000"/>
            <a:headEnd/>
            <a:tailEnd/>
          </a:ln>
          <a:effectLst/>
        </p:spPr>
      </p:pic>
      <p:sp>
        <p:nvSpPr>
          <p:cNvPr id="7" name="Содержимое 6"/>
          <p:cNvSpPr>
            <a:spLocks noGrp="1"/>
          </p:cNvSpPr>
          <p:nvPr>
            <p:ph idx="1"/>
          </p:nvPr>
        </p:nvSpPr>
        <p:spPr/>
        <p:txBody>
          <a:bodyPr/>
          <a:lstStyle/>
          <a:p>
            <a:endParaRPr lang="ru-RU" dirty="0"/>
          </a:p>
        </p:txBody>
      </p:sp>
      <p:pic>
        <p:nvPicPr>
          <p:cNvPr id="34820" name="Picture 4"/>
          <p:cNvPicPr>
            <a:picLocks noChangeAspect="1" noChangeArrowheads="1"/>
          </p:cNvPicPr>
          <p:nvPr/>
        </p:nvPicPr>
        <p:blipFill>
          <a:blip r:embed="rId3" cstate="print"/>
          <a:srcRect/>
          <a:stretch>
            <a:fillRect/>
          </a:stretch>
        </p:blipFill>
        <p:spPr bwMode="auto">
          <a:xfrm>
            <a:off x="142844" y="1214422"/>
            <a:ext cx="3703862" cy="4929222"/>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642917"/>
            <a:ext cx="7543800" cy="857257"/>
          </a:xfrm>
        </p:spPr>
        <p:txBody>
          <a:bodyPr>
            <a:normAutofit fontScale="90000"/>
          </a:bodyPr>
          <a:lstStyle/>
          <a:p>
            <a:r>
              <a:rPr lang="ru-RU" b="1" dirty="0" smtClean="0">
                <a:solidFill>
                  <a:srgbClr val="C00000"/>
                </a:solidFill>
              </a:rPr>
              <a:t>Задания ЕГЭ, ОГЭ по финансовой грамотности</a:t>
            </a:r>
            <a:endParaRPr lang="ru-RU" b="1" dirty="0">
              <a:solidFill>
                <a:srgbClr val="C00000"/>
              </a:solidFill>
            </a:endParaRPr>
          </a:p>
        </p:txBody>
      </p:sp>
      <p:sp>
        <p:nvSpPr>
          <p:cNvPr id="3" name="Содержимое 2"/>
          <p:cNvSpPr>
            <a:spLocks noGrp="1"/>
          </p:cNvSpPr>
          <p:nvPr>
            <p:ph idx="1"/>
          </p:nvPr>
        </p:nvSpPr>
        <p:spPr>
          <a:xfrm>
            <a:off x="428596" y="1500174"/>
            <a:ext cx="8286808" cy="5072098"/>
          </a:xfrm>
        </p:spPr>
        <p:txBody>
          <a:bodyPr>
            <a:normAutofit/>
          </a:bodyPr>
          <a:lstStyle/>
          <a:p>
            <a:pPr>
              <a:buFont typeface="Arial" pitchFamily="34" charset="0"/>
              <a:buChar char="•"/>
            </a:pPr>
            <a:r>
              <a:rPr lang="ru-RU" dirty="0" smtClean="0">
                <a:solidFill>
                  <a:schemeClr val="tx1"/>
                </a:solidFill>
              </a:rPr>
              <a:t>Совершеннолетняя Анна Ивановна решила завести кредитную карту. В какую организацию ей следует обратиться для оформления кредитной карты? На какие условия оформления кредитной карты следует обратить внимание Анне Ивановне, чтобы выбрать наиболее выгодный для себя вариант. Укажите не менее двух условий. Ответ запишите на бланке ответов № 2, указав номер задания.</a:t>
            </a:r>
          </a:p>
          <a:p>
            <a:pPr>
              <a:buFont typeface="Arial" pitchFamily="34" charset="0"/>
              <a:buChar char="•"/>
            </a:pPr>
            <a:r>
              <a:rPr lang="ru-RU" dirty="0" smtClean="0">
                <a:solidFill>
                  <a:schemeClr val="tx1"/>
                </a:solidFill>
              </a:rPr>
              <a:t>Найдите в приведённом ниже списке функции центрального банка и запишите цифры, под которыми они указаны.</a:t>
            </a:r>
          </a:p>
          <a:p>
            <a:pPr>
              <a:buFont typeface="Arial" pitchFamily="34" charset="0"/>
              <a:buChar char="•"/>
            </a:pPr>
            <a:r>
              <a:rPr lang="ru-RU" dirty="0" smtClean="0">
                <a:solidFill>
                  <a:schemeClr val="tx1"/>
                </a:solidFill>
              </a:rPr>
              <a:t> 1) эмиссия денег</a:t>
            </a:r>
          </a:p>
          <a:p>
            <a:pPr>
              <a:buFont typeface="Arial" pitchFamily="34" charset="0"/>
              <a:buChar char="•"/>
            </a:pPr>
            <a:r>
              <a:rPr lang="ru-RU" dirty="0" smtClean="0">
                <a:solidFill>
                  <a:schemeClr val="tx1"/>
                </a:solidFill>
              </a:rPr>
              <a:t>2) кредитование населения и фирм</a:t>
            </a:r>
          </a:p>
          <a:p>
            <a:pPr>
              <a:buFont typeface="Arial" pitchFamily="34" charset="0"/>
              <a:buChar char="•"/>
            </a:pPr>
            <a:r>
              <a:rPr lang="ru-RU" dirty="0" smtClean="0">
                <a:solidFill>
                  <a:schemeClr val="tx1"/>
                </a:solidFill>
              </a:rPr>
              <a:t>3) лицензирование коммерческих банков</a:t>
            </a:r>
          </a:p>
          <a:p>
            <a:pPr>
              <a:buFont typeface="Arial" pitchFamily="34" charset="0"/>
              <a:buChar char="•"/>
            </a:pPr>
            <a:r>
              <a:rPr lang="ru-RU" dirty="0" smtClean="0">
                <a:solidFill>
                  <a:schemeClr val="tx1"/>
                </a:solidFill>
              </a:rPr>
              <a:t>4) увеличение размера налогов</a:t>
            </a:r>
          </a:p>
          <a:p>
            <a:pPr>
              <a:buFont typeface="Arial" pitchFamily="34" charset="0"/>
              <a:buChar char="•"/>
            </a:pPr>
            <a:r>
              <a:rPr lang="ru-RU" dirty="0" smtClean="0">
                <a:solidFill>
                  <a:schemeClr val="tx1"/>
                </a:solidFill>
              </a:rPr>
              <a:t>5) контроль над объёмом денежной массы</a:t>
            </a:r>
          </a:p>
          <a:p>
            <a:endParaRPr lang="ru-RU" dirty="0" smtClean="0"/>
          </a:p>
          <a:p>
            <a:endParaRPr lang="ru-RU" dirty="0" smtClean="0"/>
          </a:p>
          <a:p>
            <a:endParaRPr lang="ru-RU"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descr="https://eduportal44.ru/chuhloma/vig/internet-pred/PublishingImages/SitePages/%D0%A4%D1%83%D0%BD%D0%BA%D1%86%D0%B8%D0%BE%D0%BD%D0%B0%D0%BB%D1%8C%D0%BD%D0%B0%D1%8F%20%D0%B3%D1%80%D0%B0%D0%BC%D0%BE%D1%82%D0%BD%D0%BE%D1%81%D1%82%D1%8C/slide-6.jpg"/>
          <p:cNvPicPr>
            <a:picLocks noChangeAspect="1" noChangeArrowheads="1"/>
          </p:cNvPicPr>
          <p:nvPr/>
        </p:nvPicPr>
        <p:blipFill>
          <a:blip r:embed="rId2"/>
          <a:srcRect/>
          <a:stretch>
            <a:fillRect/>
          </a:stretch>
        </p:blipFill>
        <p:spPr bwMode="auto">
          <a:xfrm>
            <a:off x="0" y="0"/>
            <a:ext cx="9144000" cy="6572272"/>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500041"/>
            <a:ext cx="7543800" cy="857257"/>
          </a:xfrm>
        </p:spPr>
        <p:txBody>
          <a:bodyPr>
            <a:normAutofit fontScale="90000"/>
          </a:bodyPr>
          <a:lstStyle/>
          <a:p>
            <a:r>
              <a:rPr lang="ru-RU" b="1" dirty="0" smtClean="0">
                <a:solidFill>
                  <a:srgbClr val="C00000"/>
                </a:solidFill>
              </a:rPr>
              <a:t>Рекомендуемые методы преподавания</a:t>
            </a:r>
            <a:endParaRPr lang="ru-RU" dirty="0">
              <a:solidFill>
                <a:srgbClr val="C00000"/>
              </a:solidFill>
            </a:endParaRPr>
          </a:p>
        </p:txBody>
      </p:sp>
      <p:sp>
        <p:nvSpPr>
          <p:cNvPr id="3" name="Содержимое 2"/>
          <p:cNvSpPr>
            <a:spLocks noGrp="1"/>
          </p:cNvSpPr>
          <p:nvPr>
            <p:ph idx="1"/>
          </p:nvPr>
        </p:nvSpPr>
        <p:spPr>
          <a:xfrm>
            <a:off x="357158" y="1000108"/>
            <a:ext cx="8358245" cy="5214974"/>
          </a:xfrm>
        </p:spPr>
        <p:txBody>
          <a:bodyPr>
            <a:normAutofit/>
          </a:bodyPr>
          <a:lstStyle/>
          <a:p>
            <a:r>
              <a:rPr lang="ru-RU" dirty="0" smtClean="0"/>
              <a:t> </a:t>
            </a:r>
            <a:endParaRPr lang="ru-RU" b="1" dirty="0" smtClean="0"/>
          </a:p>
          <a:p>
            <a:r>
              <a:rPr lang="ru-RU" sz="2400" b="1" dirty="0" smtClean="0"/>
              <a:t>Практикумы</a:t>
            </a:r>
          </a:p>
          <a:p>
            <a:r>
              <a:rPr lang="ru-RU" sz="2400" b="1" dirty="0" smtClean="0"/>
              <a:t>Дебаты</a:t>
            </a:r>
          </a:p>
          <a:p>
            <a:r>
              <a:rPr lang="ru-RU" sz="2400" b="1" dirty="0" smtClean="0"/>
              <a:t>Дерево решений</a:t>
            </a:r>
          </a:p>
          <a:p>
            <a:r>
              <a:rPr lang="ru-RU" sz="2400" b="1" dirty="0" smtClean="0"/>
              <a:t>Мозговой штурм </a:t>
            </a:r>
          </a:p>
          <a:p>
            <a:r>
              <a:rPr lang="ru-RU" sz="2400" b="1" dirty="0" smtClean="0"/>
              <a:t>Исследование и мини-исследование</a:t>
            </a:r>
          </a:p>
          <a:p>
            <a:r>
              <a:rPr lang="ru-RU" sz="2400" b="1" dirty="0" smtClean="0"/>
              <a:t>Кейсы</a:t>
            </a:r>
          </a:p>
          <a:p>
            <a:r>
              <a:rPr lang="ru-RU" sz="2400" b="1" dirty="0" smtClean="0"/>
              <a:t>Диаграмма связей </a:t>
            </a:r>
          </a:p>
          <a:p>
            <a:r>
              <a:rPr lang="ru-RU" sz="2400" b="1" dirty="0" smtClean="0"/>
              <a:t>Эссе</a:t>
            </a:r>
          </a:p>
          <a:p>
            <a:r>
              <a:rPr lang="ru-RU" sz="2400" b="1" dirty="0" smtClean="0"/>
              <a:t>«Змейка»</a:t>
            </a:r>
          </a:p>
          <a:p>
            <a:endParaRPr lang="ru-RU" b="1" dirty="0" smtClean="0"/>
          </a:p>
          <a:p>
            <a:endParaRPr lang="ru-RU" b="1" dirty="0" smtClean="0"/>
          </a:p>
          <a:p>
            <a:endParaRPr lang="ru-RU" b="1" dirty="0" smtClean="0"/>
          </a:p>
          <a:p>
            <a:endParaRPr lang="ru-RU" dirty="0" smtClean="0"/>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286605"/>
            <a:ext cx="7543800" cy="927818"/>
          </a:xfrm>
        </p:spPr>
        <p:txBody>
          <a:bodyPr/>
          <a:lstStyle/>
          <a:p>
            <a:r>
              <a:rPr lang="ru-RU" b="1" dirty="0" smtClean="0">
                <a:solidFill>
                  <a:srgbClr val="C00000"/>
                </a:solidFill>
              </a:rPr>
              <a:t>Дерево решений</a:t>
            </a:r>
            <a:endParaRPr lang="ru-RU" b="1" dirty="0">
              <a:solidFill>
                <a:srgbClr val="C00000"/>
              </a:solidFill>
            </a:endParaRPr>
          </a:p>
        </p:txBody>
      </p:sp>
      <p:pic>
        <p:nvPicPr>
          <p:cNvPr id="4" name="Содержимое 3"/>
          <p:cNvPicPr>
            <a:picLocks noGrp="1"/>
          </p:cNvPicPr>
          <p:nvPr>
            <p:ph idx="1"/>
          </p:nvPr>
        </p:nvPicPr>
        <p:blipFill>
          <a:blip r:embed="rId2"/>
          <a:srcRect/>
          <a:stretch>
            <a:fillRect/>
          </a:stretch>
        </p:blipFill>
        <p:spPr bwMode="auto">
          <a:xfrm>
            <a:off x="428596" y="1142984"/>
            <a:ext cx="8358246" cy="1357322"/>
          </a:xfrm>
          <a:prstGeom prst="rect">
            <a:avLst/>
          </a:prstGeom>
          <a:noFill/>
          <a:ln w="9525">
            <a:noFill/>
            <a:miter lim="800000"/>
            <a:headEnd/>
            <a:tailEnd/>
          </a:ln>
        </p:spPr>
      </p:pic>
      <p:pic>
        <p:nvPicPr>
          <p:cNvPr id="5" name="Рисунок 4"/>
          <p:cNvPicPr/>
          <p:nvPr/>
        </p:nvPicPr>
        <p:blipFill>
          <a:blip r:embed="rId3"/>
          <a:srcRect/>
          <a:stretch>
            <a:fillRect/>
          </a:stretch>
        </p:blipFill>
        <p:spPr bwMode="auto">
          <a:xfrm>
            <a:off x="1142976" y="2428868"/>
            <a:ext cx="6072230" cy="392909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286605"/>
            <a:ext cx="7543800" cy="999256"/>
          </a:xfrm>
        </p:spPr>
        <p:txBody>
          <a:bodyPr/>
          <a:lstStyle/>
          <a:p>
            <a:r>
              <a:rPr lang="ru-RU" b="1" dirty="0" smtClean="0">
                <a:solidFill>
                  <a:srgbClr val="C00000"/>
                </a:solidFill>
              </a:rPr>
              <a:t>Мини-исследование</a:t>
            </a:r>
            <a:endParaRPr lang="ru-RU" b="1" dirty="0">
              <a:solidFill>
                <a:srgbClr val="C00000"/>
              </a:solidFill>
            </a:endParaRPr>
          </a:p>
        </p:txBody>
      </p:sp>
      <p:pic>
        <p:nvPicPr>
          <p:cNvPr id="38914" name="Picture 2"/>
          <p:cNvPicPr>
            <a:picLocks noGrp="1" noChangeAspect="1" noChangeArrowheads="1"/>
          </p:cNvPicPr>
          <p:nvPr>
            <p:ph idx="1"/>
          </p:nvPr>
        </p:nvPicPr>
        <p:blipFill>
          <a:blip r:embed="rId3"/>
          <a:srcRect/>
          <a:stretch>
            <a:fillRect/>
          </a:stretch>
        </p:blipFill>
        <p:spPr bwMode="auto">
          <a:xfrm>
            <a:off x="285720" y="1142984"/>
            <a:ext cx="8358245" cy="5000661"/>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286605"/>
            <a:ext cx="7543800" cy="927818"/>
          </a:xfrm>
        </p:spPr>
        <p:txBody>
          <a:bodyPr/>
          <a:lstStyle/>
          <a:p>
            <a:r>
              <a:rPr lang="ru-RU" b="1" dirty="0" smtClean="0">
                <a:solidFill>
                  <a:srgbClr val="C00000"/>
                </a:solidFill>
              </a:rPr>
              <a:t>Кейсы</a:t>
            </a:r>
            <a:endParaRPr lang="ru-RU" b="1" dirty="0">
              <a:solidFill>
                <a:srgbClr val="C00000"/>
              </a:solidFill>
            </a:endParaRPr>
          </a:p>
        </p:txBody>
      </p:sp>
      <p:pic>
        <p:nvPicPr>
          <p:cNvPr id="4" name="Содержимое 3"/>
          <p:cNvPicPr>
            <a:picLocks noGrp="1"/>
          </p:cNvPicPr>
          <p:nvPr>
            <p:ph idx="1"/>
          </p:nvPr>
        </p:nvPicPr>
        <p:blipFill>
          <a:blip r:embed="rId2"/>
          <a:srcRect/>
          <a:stretch>
            <a:fillRect/>
          </a:stretch>
        </p:blipFill>
        <p:spPr bwMode="auto">
          <a:xfrm>
            <a:off x="5500694" y="2643182"/>
            <a:ext cx="3214710" cy="1357322"/>
          </a:xfrm>
          <a:prstGeom prst="rect">
            <a:avLst/>
          </a:prstGeom>
          <a:noFill/>
          <a:ln w="9525">
            <a:noFill/>
            <a:miter lim="800000"/>
            <a:headEnd/>
            <a:tailEnd/>
          </a:ln>
        </p:spPr>
      </p:pic>
      <p:pic>
        <p:nvPicPr>
          <p:cNvPr id="5" name="Рисунок 4"/>
          <p:cNvPicPr/>
          <p:nvPr/>
        </p:nvPicPr>
        <p:blipFill>
          <a:blip r:embed="rId3"/>
          <a:srcRect/>
          <a:stretch>
            <a:fillRect/>
          </a:stretch>
        </p:blipFill>
        <p:spPr bwMode="auto">
          <a:xfrm>
            <a:off x="785786" y="1142984"/>
            <a:ext cx="4500594" cy="500066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286605"/>
            <a:ext cx="7543800" cy="570628"/>
          </a:xfrm>
        </p:spPr>
        <p:txBody>
          <a:bodyPr>
            <a:normAutofit fontScale="90000"/>
          </a:bodyPr>
          <a:lstStyle/>
          <a:p>
            <a:r>
              <a:rPr lang="ru-RU" b="1" dirty="0" smtClean="0">
                <a:solidFill>
                  <a:srgbClr val="C00000"/>
                </a:solidFill>
              </a:rPr>
              <a:t>Диаграмма связей </a:t>
            </a:r>
            <a:endParaRPr lang="ru-RU" b="1" dirty="0">
              <a:solidFill>
                <a:srgbClr val="C00000"/>
              </a:solidFill>
            </a:endParaRPr>
          </a:p>
        </p:txBody>
      </p:sp>
      <p:pic>
        <p:nvPicPr>
          <p:cNvPr id="39938" name="Picture 2"/>
          <p:cNvPicPr>
            <a:picLocks noGrp="1" noChangeAspect="1" noChangeArrowheads="1"/>
          </p:cNvPicPr>
          <p:nvPr>
            <p:ph idx="1"/>
          </p:nvPr>
        </p:nvPicPr>
        <p:blipFill>
          <a:blip r:embed="rId2"/>
          <a:srcRect/>
          <a:stretch>
            <a:fillRect/>
          </a:stretch>
        </p:blipFill>
        <p:spPr bwMode="auto">
          <a:xfrm>
            <a:off x="1071538" y="990272"/>
            <a:ext cx="7000924" cy="5143238"/>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214290"/>
            <a:ext cx="7543800" cy="927818"/>
          </a:xfrm>
        </p:spPr>
        <p:txBody>
          <a:bodyPr/>
          <a:lstStyle/>
          <a:p>
            <a:r>
              <a:rPr lang="ru-RU" b="1" dirty="0" smtClean="0">
                <a:solidFill>
                  <a:srgbClr val="C00000"/>
                </a:solidFill>
              </a:rPr>
              <a:t>Эссе</a:t>
            </a:r>
            <a:endParaRPr lang="ru-RU" b="1" dirty="0">
              <a:solidFill>
                <a:srgbClr val="C00000"/>
              </a:solidFill>
            </a:endParaRPr>
          </a:p>
        </p:txBody>
      </p:sp>
      <p:pic>
        <p:nvPicPr>
          <p:cNvPr id="40962" name="Picture 2"/>
          <p:cNvPicPr>
            <a:picLocks noGrp="1" noChangeAspect="1" noChangeArrowheads="1"/>
          </p:cNvPicPr>
          <p:nvPr>
            <p:ph idx="1"/>
          </p:nvPr>
        </p:nvPicPr>
        <p:blipFill>
          <a:blip r:embed="rId2"/>
          <a:srcRect/>
          <a:stretch>
            <a:fillRect/>
          </a:stretch>
        </p:blipFill>
        <p:spPr bwMode="auto">
          <a:xfrm>
            <a:off x="549532" y="1857364"/>
            <a:ext cx="8233847" cy="4357718"/>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642919"/>
            <a:ext cx="7543800" cy="642942"/>
          </a:xfrm>
        </p:spPr>
        <p:txBody>
          <a:bodyPr>
            <a:normAutofit fontScale="90000"/>
          </a:bodyPr>
          <a:lstStyle/>
          <a:p>
            <a:r>
              <a:rPr lang="ru-RU" dirty="0" smtClean="0"/>
              <a:t/>
            </a:r>
            <a:br>
              <a:rPr lang="ru-RU" dirty="0" smtClean="0"/>
            </a:br>
            <a:r>
              <a:rPr lang="ru-RU" sz="3100" b="1" dirty="0" smtClean="0">
                <a:solidFill>
                  <a:srgbClr val="C00000"/>
                </a:solidFill>
              </a:rPr>
              <a:t>Модели внедрения финансовой грамотности в образовательную организацию</a:t>
            </a:r>
            <a:endParaRPr lang="ru-RU" sz="3100" dirty="0">
              <a:solidFill>
                <a:srgbClr val="C00000"/>
              </a:solidFill>
            </a:endParaRPr>
          </a:p>
        </p:txBody>
      </p:sp>
      <p:pic>
        <p:nvPicPr>
          <p:cNvPr id="36866" name="Picture 2"/>
          <p:cNvPicPr>
            <a:picLocks noGrp="1" noChangeAspect="1" noChangeArrowheads="1"/>
          </p:cNvPicPr>
          <p:nvPr>
            <p:ph idx="1"/>
          </p:nvPr>
        </p:nvPicPr>
        <p:blipFill>
          <a:blip r:embed="rId2"/>
          <a:srcRect/>
          <a:stretch>
            <a:fillRect/>
          </a:stretch>
        </p:blipFill>
        <p:spPr bwMode="auto">
          <a:xfrm>
            <a:off x="360736" y="1714488"/>
            <a:ext cx="8211792" cy="4429156"/>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286605"/>
            <a:ext cx="7543800" cy="1356446"/>
          </a:xfrm>
        </p:spPr>
        <p:txBody>
          <a:bodyPr>
            <a:normAutofit fontScale="90000"/>
          </a:bodyPr>
          <a:lstStyle/>
          <a:p>
            <a:r>
              <a:rPr lang="ru-RU" dirty="0" smtClean="0"/>
              <a:t/>
            </a:r>
            <a:br>
              <a:rPr lang="ru-RU" dirty="0" smtClean="0"/>
            </a:br>
            <a:r>
              <a:rPr lang="ru-RU" sz="2700" b="1" i="1" dirty="0" smtClean="0">
                <a:solidFill>
                  <a:srgbClr val="C00000"/>
                </a:solidFill>
              </a:rPr>
              <a:t>«Структура образовательной программы общеобразовательной организации и возможности для включения финансовой грамотности»</a:t>
            </a:r>
            <a:endParaRPr lang="ru-RU" sz="2700" b="1" dirty="0">
              <a:solidFill>
                <a:srgbClr val="C00000"/>
              </a:solidFill>
            </a:endParaRPr>
          </a:p>
        </p:txBody>
      </p:sp>
      <p:pic>
        <p:nvPicPr>
          <p:cNvPr id="37890" name="Picture 2"/>
          <p:cNvPicPr>
            <a:picLocks noGrp="1" noChangeAspect="1" noChangeArrowheads="1"/>
          </p:cNvPicPr>
          <p:nvPr>
            <p:ph idx="1"/>
          </p:nvPr>
        </p:nvPicPr>
        <p:blipFill>
          <a:blip r:embed="rId2"/>
          <a:srcRect/>
          <a:stretch>
            <a:fillRect/>
          </a:stretch>
        </p:blipFill>
        <p:spPr bwMode="auto">
          <a:xfrm>
            <a:off x="357158" y="1643050"/>
            <a:ext cx="8441292" cy="4643470"/>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endParaRPr lang="ru-RU" sz="4400" b="1" dirty="0" smtClean="0">
              <a:solidFill>
                <a:srgbClr val="C00000"/>
              </a:solidFill>
            </a:endParaRPr>
          </a:p>
          <a:p>
            <a:r>
              <a:rPr lang="ru-RU" sz="5400" b="1" dirty="0" smtClean="0">
                <a:solidFill>
                  <a:srgbClr val="C00000"/>
                </a:solidFill>
              </a:rPr>
              <a:t>Спасибо за внимание!</a:t>
            </a:r>
            <a:endParaRPr lang="ru-RU" sz="5400" b="1" dirty="0">
              <a:solidFill>
                <a:srgbClr val="C0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en-US" dirty="0" smtClean="0">
                <a:hlinkClick r:id="rId2"/>
              </a:rPr>
              <a:t>https://fincult.info/</a:t>
            </a:r>
            <a:endParaRPr lang="ru-RU" dirty="0" smtClean="0"/>
          </a:p>
          <a:p>
            <a:r>
              <a:rPr lang="en-US" dirty="0" smtClean="0">
                <a:hlinkClick r:id="rId3"/>
              </a:rPr>
              <a:t>https://vashifinancy.ru/</a:t>
            </a:r>
            <a:endParaRPr lang="ru-RU" dirty="0" smtClean="0"/>
          </a:p>
          <a:p>
            <a:r>
              <a:rPr lang="en-US" dirty="0" smtClean="0">
                <a:hlinkClick r:id="rId4"/>
              </a:rPr>
              <a:t>http://dni-fg.ru/</a:t>
            </a:r>
            <a:endParaRPr lang="ru-RU" smtClean="0"/>
          </a:p>
          <a:p>
            <a:endParaRPr lang="ru-RU"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142844" y="857232"/>
            <a:ext cx="8643998" cy="5429288"/>
          </a:xfrm>
          <a:prstGeom prst="rect">
            <a:avLst/>
          </a:prstGeom>
          <a:noFill/>
          <a:ln w="9525">
            <a:noFill/>
            <a:miter lim="800000"/>
            <a:headEnd/>
            <a:tailEnd/>
          </a:ln>
          <a:effectLst/>
        </p:spPr>
      </p:pic>
      <p:sp>
        <p:nvSpPr>
          <p:cNvPr id="5" name="Заголовок 4"/>
          <p:cNvSpPr>
            <a:spLocks noGrp="1"/>
          </p:cNvSpPr>
          <p:nvPr>
            <p:ph type="title"/>
          </p:nvPr>
        </p:nvSpPr>
        <p:spPr>
          <a:xfrm>
            <a:off x="642910" y="357165"/>
            <a:ext cx="7858180" cy="500067"/>
          </a:xfrm>
        </p:spPr>
        <p:txBody>
          <a:bodyPr>
            <a:normAutofit/>
          </a:bodyPr>
          <a:lstStyle/>
          <a:p>
            <a:pPr algn="ctr"/>
            <a:r>
              <a:rPr lang="ru-RU" sz="2400" b="1" dirty="0" smtClean="0">
                <a:solidFill>
                  <a:srgbClr val="C00000"/>
                </a:solidFill>
              </a:rPr>
              <a:t>От проекта Минфина РФ к Стратегии</a:t>
            </a:r>
            <a:endParaRPr lang="ru-RU" sz="2400" b="1" dirty="0">
              <a:solidFill>
                <a:srgbClr val="C00000"/>
              </a:solidFill>
            </a:endParaRPr>
          </a:p>
        </p:txBody>
      </p:sp>
      <p:pic>
        <p:nvPicPr>
          <p:cNvPr id="6" name="Picture 2"/>
          <p:cNvPicPr>
            <a:picLocks noChangeAspect="1" noChangeArrowheads="1"/>
          </p:cNvPicPr>
          <p:nvPr/>
        </p:nvPicPr>
        <p:blipFill>
          <a:blip r:embed="rId2"/>
          <a:srcRect/>
          <a:stretch>
            <a:fillRect/>
          </a:stretch>
        </p:blipFill>
        <p:spPr bwMode="auto">
          <a:xfrm>
            <a:off x="214282" y="785794"/>
            <a:ext cx="8643998" cy="5429288"/>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286605"/>
            <a:ext cx="7543800" cy="784942"/>
          </a:xfrm>
        </p:spPr>
        <p:txBody>
          <a:bodyPr>
            <a:normAutofit fontScale="90000"/>
          </a:bodyPr>
          <a:lstStyle/>
          <a:p>
            <a:r>
              <a:rPr lang="ru-RU" sz="3200" b="1" dirty="0" smtClean="0">
                <a:solidFill>
                  <a:srgbClr val="C00000"/>
                </a:solidFill>
              </a:rPr>
              <a:t>Критерии анализа отбора ресурсов по финансовой грамотности</a:t>
            </a:r>
            <a:endParaRPr lang="ru-RU" sz="3200" b="1" dirty="0">
              <a:solidFill>
                <a:srgbClr val="C00000"/>
              </a:solidFill>
            </a:endParaRPr>
          </a:p>
        </p:txBody>
      </p:sp>
      <p:sp>
        <p:nvSpPr>
          <p:cNvPr id="3" name="Содержимое 2"/>
          <p:cNvSpPr>
            <a:spLocks noGrp="1"/>
          </p:cNvSpPr>
          <p:nvPr>
            <p:ph idx="1"/>
          </p:nvPr>
        </p:nvSpPr>
        <p:spPr>
          <a:xfrm>
            <a:off x="428596" y="1071546"/>
            <a:ext cx="8215369" cy="5072098"/>
          </a:xfrm>
        </p:spPr>
        <p:txBody>
          <a:bodyPr/>
          <a:lstStyle/>
          <a:p>
            <a:pPr>
              <a:buFont typeface="Wingdings" pitchFamily="2" charset="2"/>
              <a:buChar char="Ø"/>
            </a:pPr>
            <a:r>
              <a:rPr lang="ru-RU" dirty="0" smtClean="0"/>
              <a:t>На сайте, портала, образовательном ресурсе написано: «Подготовлено по заказу Министерства Финансов Российской Федерации…»</a:t>
            </a:r>
          </a:p>
          <a:p>
            <a:pPr>
              <a:buFont typeface="Wingdings" pitchFamily="2" charset="2"/>
              <a:buChar char="Ø"/>
            </a:pPr>
            <a:endParaRPr lang="ru-RU" dirty="0" smtClean="0"/>
          </a:p>
          <a:p>
            <a:pPr>
              <a:buFont typeface="Wingdings" pitchFamily="2" charset="2"/>
              <a:buChar char="Ø"/>
            </a:pPr>
            <a:r>
              <a:rPr lang="ru-RU" dirty="0" smtClean="0"/>
              <a:t>Дано описание образовательного или просветительского продукта и описаны возможности его использования в общем, профессиональном, дополнительном образовании или самообразовании. 	</a:t>
            </a:r>
          </a:p>
          <a:p>
            <a:pPr>
              <a:buFont typeface="Wingdings" pitchFamily="2" charset="2"/>
              <a:buChar char="Ø"/>
            </a:pPr>
            <a:endParaRPr lang="ru-RU" dirty="0" smtClean="0"/>
          </a:p>
          <a:p>
            <a:pPr>
              <a:buFont typeface="Wingdings" pitchFamily="2" charset="2"/>
              <a:buChar char="Ø"/>
            </a:pPr>
            <a:r>
              <a:rPr lang="ru-RU" dirty="0" smtClean="0"/>
              <a:t>На сайте или самом ресурсе представлен или представлены </a:t>
            </a:r>
          </a:p>
          <a:p>
            <a:pPr>
              <a:buNone/>
            </a:pPr>
            <a:r>
              <a:rPr lang="ru-RU" dirty="0" smtClean="0"/>
              <a:t>один из логотипов: 	</a:t>
            </a:r>
          </a:p>
          <a:p>
            <a:pPr>
              <a:buNone/>
            </a:pPr>
            <a:endParaRPr lang="ru-RU" dirty="0" smtClean="0"/>
          </a:p>
          <a:p>
            <a:pPr>
              <a:buNone/>
            </a:pPr>
            <a:r>
              <a:rPr lang="ru-RU" dirty="0" smtClean="0"/>
              <a:t>	</a:t>
            </a:r>
          </a:p>
          <a:p>
            <a:endParaRPr lang="ru-RU" dirty="0"/>
          </a:p>
        </p:txBody>
      </p:sp>
      <p:pic>
        <p:nvPicPr>
          <p:cNvPr id="6" name="Picture 2"/>
          <p:cNvPicPr>
            <a:picLocks noChangeAspect="1" noChangeArrowheads="1"/>
          </p:cNvPicPr>
          <p:nvPr/>
        </p:nvPicPr>
        <p:blipFill>
          <a:blip r:embed="rId2"/>
          <a:srcRect/>
          <a:stretch>
            <a:fillRect/>
          </a:stretch>
        </p:blipFill>
        <p:spPr bwMode="auto">
          <a:xfrm>
            <a:off x="3000364" y="4143380"/>
            <a:ext cx="2786082" cy="1928826"/>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6605"/>
            <a:ext cx="7938164" cy="999256"/>
          </a:xfrm>
        </p:spPr>
        <p:txBody>
          <a:bodyPr>
            <a:normAutofit fontScale="90000"/>
          </a:bodyPr>
          <a:lstStyle/>
          <a:p>
            <a:r>
              <a:rPr lang="ru-RU" sz="2800" b="1" dirty="0" smtClean="0">
                <a:solidFill>
                  <a:srgbClr val="C00000"/>
                </a:solidFill>
              </a:rPr>
              <a:t>Ключевые цифровые образовательные ресурсы по финансовой грамотности, подготовленные в рамках Проекта Минфина России: </a:t>
            </a:r>
            <a:endParaRPr lang="ru-RU" sz="2800" b="1" dirty="0">
              <a:solidFill>
                <a:srgbClr val="C00000"/>
              </a:solidFill>
            </a:endParaRPr>
          </a:p>
        </p:txBody>
      </p:sp>
      <p:sp>
        <p:nvSpPr>
          <p:cNvPr id="3" name="Содержимое 2"/>
          <p:cNvSpPr>
            <a:spLocks noGrp="1"/>
          </p:cNvSpPr>
          <p:nvPr>
            <p:ph idx="1"/>
          </p:nvPr>
        </p:nvSpPr>
        <p:spPr>
          <a:xfrm>
            <a:off x="285720" y="1285860"/>
            <a:ext cx="8501121" cy="5000660"/>
          </a:xfrm>
        </p:spPr>
        <p:txBody>
          <a:bodyPr>
            <a:normAutofit fontScale="85000" lnSpcReduction="20000"/>
          </a:bodyPr>
          <a:lstStyle/>
          <a:p>
            <a:r>
              <a:rPr lang="ru-RU" dirty="0" smtClean="0">
                <a:solidFill>
                  <a:schemeClr val="tx1"/>
                </a:solidFill>
              </a:rPr>
              <a:t>1. Электронные учебно-методические комплекты по финансовой грамотности, разработанные в рамках проекта Минфина России. // https://vashifinancy.ru/books/ . </a:t>
            </a:r>
          </a:p>
          <a:p>
            <a:r>
              <a:rPr lang="ru-RU" dirty="0" smtClean="0">
                <a:solidFill>
                  <a:schemeClr val="tx1"/>
                </a:solidFill>
              </a:rPr>
              <a:t>2. Учебно-методические комплекты по финансовой грамотности в формате электронного учебника // https://школа.вашифинансы.рф.</a:t>
            </a:r>
          </a:p>
          <a:p>
            <a:r>
              <a:rPr lang="ru-RU" dirty="0" smtClean="0">
                <a:solidFill>
                  <a:schemeClr val="tx1"/>
                </a:solidFill>
              </a:rPr>
              <a:t>3. </a:t>
            </a:r>
            <a:r>
              <a:rPr lang="ru-RU" dirty="0" err="1" smtClean="0">
                <a:solidFill>
                  <a:schemeClr val="tx1"/>
                </a:solidFill>
              </a:rPr>
              <a:t>КиноПАКК</a:t>
            </a:r>
            <a:r>
              <a:rPr lang="ru-RU" dirty="0" smtClean="0">
                <a:solidFill>
                  <a:schemeClr val="tx1"/>
                </a:solidFill>
              </a:rPr>
              <a:t>: учебные фильмы по финансовой грамотности для УМК // https://edu.pacc.ru/kinopacc/. </a:t>
            </a:r>
          </a:p>
          <a:p>
            <a:r>
              <a:rPr lang="ru-RU" dirty="0" smtClean="0">
                <a:solidFill>
                  <a:schemeClr val="tx1"/>
                </a:solidFill>
              </a:rPr>
              <a:t>4. Образовательные проекты ПАКК: анимированные презентации для УМК по финансовой грамотности // https://edu.pacc.ru/informmaterialy/articles/presenations/. </a:t>
            </a:r>
          </a:p>
          <a:p>
            <a:r>
              <a:rPr lang="ru-RU" dirty="0" smtClean="0">
                <a:solidFill>
                  <a:schemeClr val="tx1"/>
                </a:solidFill>
              </a:rPr>
              <a:t>5. Образовательные проекты ПАКК: серии мультфильма «</a:t>
            </a:r>
            <a:r>
              <a:rPr lang="ru-RU" dirty="0" err="1" smtClean="0">
                <a:solidFill>
                  <a:schemeClr val="tx1"/>
                </a:solidFill>
              </a:rPr>
              <a:t>Смешарики</a:t>
            </a:r>
            <a:r>
              <a:rPr lang="ru-RU" dirty="0" smtClean="0">
                <a:solidFill>
                  <a:schemeClr val="tx1"/>
                </a:solidFill>
              </a:rPr>
              <a:t>», подготовленные для УМК по финансовой грамотности // https://edu.pacc.ru/informmaterialy/articles/smeshariki/ </a:t>
            </a:r>
          </a:p>
          <a:p>
            <a:r>
              <a:rPr lang="ru-RU" dirty="0" smtClean="0">
                <a:solidFill>
                  <a:schemeClr val="tx1"/>
                </a:solidFill>
              </a:rPr>
              <a:t>6. Интерактивный развлекательно-просветительский мультсериал по финансовой грамотности // https://bobrenok.oc3.ru/ </a:t>
            </a:r>
          </a:p>
          <a:p>
            <a:r>
              <a:rPr lang="ru-RU" dirty="0" smtClean="0">
                <a:solidFill>
                  <a:schemeClr val="tx1"/>
                </a:solidFill>
              </a:rPr>
              <a:t>7. Мобильное приложение по финансовой грамотности для детей (6+) «</a:t>
            </a:r>
            <a:r>
              <a:rPr lang="ru-RU" dirty="0" err="1" smtClean="0">
                <a:solidFill>
                  <a:schemeClr val="tx1"/>
                </a:solidFill>
              </a:rPr>
              <a:t>Финзнайка</a:t>
            </a:r>
            <a:r>
              <a:rPr lang="ru-RU" dirty="0" smtClean="0">
                <a:solidFill>
                  <a:schemeClr val="tx1"/>
                </a:solidFill>
              </a:rPr>
              <a:t>» // https://финзнайка.рф </a:t>
            </a:r>
          </a:p>
          <a:p>
            <a:r>
              <a:rPr lang="ru-RU" dirty="0" smtClean="0">
                <a:solidFill>
                  <a:schemeClr val="tx1"/>
                </a:solidFill>
              </a:rPr>
              <a:t>8. Мобильное приложение по финансовой грамотности для детей (6+) «</a:t>
            </a:r>
            <a:r>
              <a:rPr lang="ru-RU" dirty="0" err="1" smtClean="0">
                <a:solidFill>
                  <a:schemeClr val="tx1"/>
                </a:solidFill>
              </a:rPr>
              <a:t>Монеткины</a:t>
            </a:r>
            <a:r>
              <a:rPr lang="ru-RU" dirty="0" smtClean="0">
                <a:solidFill>
                  <a:schemeClr val="tx1"/>
                </a:solidFill>
              </a:rPr>
              <a:t>» // https://монеткины.рф </a:t>
            </a:r>
          </a:p>
          <a:p>
            <a:r>
              <a:rPr lang="ru-RU" dirty="0" smtClean="0">
                <a:solidFill>
                  <a:schemeClr val="tx1"/>
                </a:solidFill>
              </a:rPr>
              <a:t>9. Цифровой образовательный ресурс «Финансовая грамотность на уроках истории и Всеобщей истории» // https://fingram-history.oc3.ru/ </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3"/>
          <p:cNvPicPr>
            <a:picLocks noGrp="1" noChangeAspect="1" noChangeArrowheads="1"/>
          </p:cNvPicPr>
          <p:nvPr>
            <p:ph idx="1"/>
          </p:nvPr>
        </p:nvPicPr>
        <p:blipFill>
          <a:blip r:embed="rId2"/>
          <a:srcRect/>
          <a:stretch>
            <a:fillRect/>
          </a:stretch>
        </p:blipFill>
        <p:spPr bwMode="auto">
          <a:xfrm>
            <a:off x="0" y="0"/>
            <a:ext cx="6323473" cy="4071942"/>
          </a:xfrm>
          <a:prstGeom prst="rect">
            <a:avLst/>
          </a:prstGeom>
          <a:noFill/>
          <a:ln w="9525">
            <a:noFill/>
            <a:miter lim="800000"/>
            <a:headEnd/>
            <a:tailEnd/>
          </a:ln>
          <a:effectLst/>
        </p:spPr>
      </p:pic>
      <p:pic>
        <p:nvPicPr>
          <p:cNvPr id="11" name="Picture 3"/>
          <p:cNvPicPr>
            <a:picLocks noChangeAspect="1" noChangeArrowheads="1"/>
          </p:cNvPicPr>
          <p:nvPr/>
        </p:nvPicPr>
        <p:blipFill>
          <a:blip r:embed="rId3"/>
          <a:srcRect/>
          <a:stretch>
            <a:fillRect/>
          </a:stretch>
        </p:blipFill>
        <p:spPr bwMode="auto">
          <a:xfrm>
            <a:off x="0" y="2571744"/>
            <a:ext cx="5618602" cy="3643338"/>
          </a:xfrm>
          <a:prstGeom prst="rect">
            <a:avLst/>
          </a:prstGeom>
          <a:noFill/>
          <a:ln w="9525">
            <a:noFill/>
            <a:miter lim="800000"/>
            <a:headEnd/>
            <a:tailEnd/>
          </a:ln>
          <a:effectLst/>
        </p:spPr>
      </p:pic>
      <p:pic>
        <p:nvPicPr>
          <p:cNvPr id="9" name="Picture 2"/>
          <p:cNvPicPr>
            <a:picLocks noChangeAspect="1" noChangeArrowheads="1"/>
          </p:cNvPicPr>
          <p:nvPr/>
        </p:nvPicPr>
        <p:blipFill>
          <a:blip r:embed="rId4" cstate="print"/>
          <a:srcRect/>
          <a:stretch>
            <a:fillRect/>
          </a:stretch>
        </p:blipFill>
        <p:spPr bwMode="auto">
          <a:xfrm>
            <a:off x="3135497" y="3478217"/>
            <a:ext cx="6008503" cy="3379783"/>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1746" name="Picture 2"/>
          <p:cNvPicPr>
            <a:picLocks noGrp="1" noChangeAspect="1" noChangeArrowheads="1"/>
          </p:cNvPicPr>
          <p:nvPr>
            <p:ph idx="1"/>
          </p:nvPr>
        </p:nvPicPr>
        <p:blipFill>
          <a:blip r:embed="rId2"/>
          <a:srcRect/>
          <a:stretch>
            <a:fillRect/>
          </a:stretch>
        </p:blipFill>
        <p:spPr bwMode="auto">
          <a:xfrm>
            <a:off x="0" y="214290"/>
            <a:ext cx="9001156" cy="6235992"/>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1" name="Picture 5"/>
          <p:cNvPicPr>
            <a:picLocks noGrp="1" noChangeAspect="1" noChangeArrowheads="1"/>
          </p:cNvPicPr>
          <p:nvPr>
            <p:ph idx="1"/>
          </p:nvPr>
        </p:nvPicPr>
        <p:blipFill>
          <a:blip r:embed="rId2"/>
          <a:srcRect/>
          <a:stretch>
            <a:fillRect/>
          </a:stretch>
        </p:blipFill>
        <p:spPr bwMode="auto">
          <a:xfrm>
            <a:off x="0" y="0"/>
            <a:ext cx="9001156" cy="68580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s://xn--80atdl2c.xn--80aaeza4ab6aw2b2b.xn--p1ai/img/books/55.jpg"/>
          <p:cNvPicPr>
            <a:picLocks noChangeAspect="1" noChangeArrowheads="1"/>
          </p:cNvPicPr>
          <p:nvPr/>
        </p:nvPicPr>
        <p:blipFill>
          <a:blip r:embed="rId2"/>
          <a:srcRect/>
          <a:stretch>
            <a:fillRect/>
          </a:stretch>
        </p:blipFill>
        <p:spPr bwMode="auto">
          <a:xfrm>
            <a:off x="214282" y="214290"/>
            <a:ext cx="3099259" cy="3929090"/>
          </a:xfrm>
          <a:prstGeom prst="rect">
            <a:avLst/>
          </a:prstGeom>
          <a:noFill/>
        </p:spPr>
      </p:pic>
      <p:pic>
        <p:nvPicPr>
          <p:cNvPr id="32772" name="Picture 4" descr="https://xn--80atdl2c.xn--80aaeza4ab6aw2b2b.xn--p1ai/img/books/56.jpg"/>
          <p:cNvPicPr>
            <a:picLocks noChangeAspect="1" noChangeArrowheads="1"/>
          </p:cNvPicPr>
          <p:nvPr/>
        </p:nvPicPr>
        <p:blipFill>
          <a:blip r:embed="rId3"/>
          <a:srcRect/>
          <a:stretch>
            <a:fillRect/>
          </a:stretch>
        </p:blipFill>
        <p:spPr bwMode="auto">
          <a:xfrm>
            <a:off x="2428860" y="214290"/>
            <a:ext cx="3109384" cy="3929090"/>
          </a:xfrm>
          <a:prstGeom prst="rect">
            <a:avLst/>
          </a:prstGeom>
          <a:noFill/>
        </p:spPr>
      </p:pic>
      <p:pic>
        <p:nvPicPr>
          <p:cNvPr id="32774" name="Picture 6" descr="https://xn--80atdl2c.xn--80aaeza4ab6aw2b2b.xn--p1ai/img/books/54.jpg"/>
          <p:cNvPicPr>
            <a:picLocks noChangeAspect="1" noChangeArrowheads="1"/>
          </p:cNvPicPr>
          <p:nvPr/>
        </p:nvPicPr>
        <p:blipFill>
          <a:blip r:embed="rId4"/>
          <a:srcRect/>
          <a:stretch>
            <a:fillRect/>
          </a:stretch>
        </p:blipFill>
        <p:spPr bwMode="auto">
          <a:xfrm>
            <a:off x="4643438" y="214290"/>
            <a:ext cx="3138965" cy="3986208"/>
          </a:xfrm>
          <a:prstGeom prst="rect">
            <a:avLst/>
          </a:prstGeom>
          <a:noFill/>
        </p:spPr>
      </p:pic>
      <p:pic>
        <p:nvPicPr>
          <p:cNvPr id="32776" name="Picture 8" descr="https://xn--80atdl2c.xn--80aaeza4ab6aw2b2b.xn--p1ai/img/books/53.jpg"/>
          <p:cNvPicPr>
            <a:picLocks noChangeAspect="1" noChangeArrowheads="1"/>
          </p:cNvPicPr>
          <p:nvPr/>
        </p:nvPicPr>
        <p:blipFill>
          <a:blip r:embed="rId5"/>
          <a:srcRect/>
          <a:stretch>
            <a:fillRect/>
          </a:stretch>
        </p:blipFill>
        <p:spPr bwMode="auto">
          <a:xfrm>
            <a:off x="214282" y="3286124"/>
            <a:ext cx="2388735" cy="3019390"/>
          </a:xfrm>
          <a:prstGeom prst="rect">
            <a:avLst/>
          </a:prstGeom>
          <a:noFill/>
        </p:spPr>
      </p:pic>
      <p:pic>
        <p:nvPicPr>
          <p:cNvPr id="32778" name="Picture 10" descr="https://xn--80atdl2c.xn--80aaeza4ab6aw2b2b.xn--p1ai/img/books/65.jpg"/>
          <p:cNvPicPr>
            <a:picLocks noChangeAspect="1" noChangeArrowheads="1"/>
          </p:cNvPicPr>
          <p:nvPr/>
        </p:nvPicPr>
        <p:blipFill>
          <a:blip r:embed="rId6"/>
          <a:srcRect/>
          <a:stretch>
            <a:fillRect/>
          </a:stretch>
        </p:blipFill>
        <p:spPr bwMode="auto">
          <a:xfrm>
            <a:off x="2786050" y="3357562"/>
            <a:ext cx="2285995" cy="2902851"/>
          </a:xfrm>
          <a:prstGeom prst="rect">
            <a:avLst/>
          </a:prstGeom>
          <a:noFill/>
        </p:spPr>
      </p:pic>
      <p:pic>
        <p:nvPicPr>
          <p:cNvPr id="32780" name="Picture 12" descr="https://xn--80atdl2c.xn--80aaeza4ab6aw2b2b.xn--p1ai/img/books/66.jpg"/>
          <p:cNvPicPr>
            <a:picLocks noChangeAspect="1" noChangeArrowheads="1"/>
          </p:cNvPicPr>
          <p:nvPr/>
        </p:nvPicPr>
        <p:blipFill>
          <a:blip r:embed="rId7"/>
          <a:srcRect/>
          <a:stretch>
            <a:fillRect/>
          </a:stretch>
        </p:blipFill>
        <p:spPr bwMode="auto">
          <a:xfrm>
            <a:off x="5143504" y="3357562"/>
            <a:ext cx="2357433" cy="2993566"/>
          </a:xfrm>
          <a:prstGeom prst="rect">
            <a:avLst/>
          </a:prstGeom>
          <a:noFill/>
        </p:spPr>
      </p:pic>
    </p:spTree>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571</TotalTime>
  <Words>427</Words>
  <Application>Microsoft Office PowerPoint</Application>
  <PresentationFormat>Экран (4:3)</PresentationFormat>
  <Paragraphs>86</Paragraphs>
  <Slides>29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Ретро</vt:lpstr>
      <vt:lpstr>Школа финансовой грамотности:   Совершенствование компетенций педагога  по формированию  финансовой грамотности учащихся</vt:lpstr>
      <vt:lpstr>Слайд 2</vt:lpstr>
      <vt:lpstr>От проекта Минфина РФ к Стратегии</vt:lpstr>
      <vt:lpstr>Критерии анализа отбора ресурсов по финансовой грамотности</vt:lpstr>
      <vt:lpstr>Ключевые цифровые образовательные ресурсы по финансовой грамотности, подготовленные в рамках Проекта Минфина России: </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Владение методикой обучения финансовой грамотности</vt:lpstr>
      <vt:lpstr>Владение методикой обучения финансовой грамотности</vt:lpstr>
      <vt:lpstr>Методы и приемы</vt:lpstr>
      <vt:lpstr>Задания ЕГЭ, ОГЭ по финансовой грамотности</vt:lpstr>
      <vt:lpstr>Рекомендуемые методы преподавания</vt:lpstr>
      <vt:lpstr>Дерево решений</vt:lpstr>
      <vt:lpstr>Мини-исследование</vt:lpstr>
      <vt:lpstr>Кейсы</vt:lpstr>
      <vt:lpstr>Диаграмма связей </vt:lpstr>
      <vt:lpstr>Эссе</vt:lpstr>
      <vt:lpstr> Модели внедрения финансовой грамотности в образовательную организацию</vt:lpstr>
      <vt:lpstr> «Структура образовательной программы общеобразовательной организации и возможности для включения финансовой грамотности»</vt:lpstr>
      <vt:lpstr>Слайд 28</vt:lpstr>
      <vt:lpstr>Слайд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Школа финансовой грамотности:   Совершенствование компетенций педагога  по формированию  финансовой грамотности учащихся</dc:title>
  <dc:creator>1</dc:creator>
  <cp:lastModifiedBy>2018</cp:lastModifiedBy>
  <cp:revision>69</cp:revision>
  <dcterms:created xsi:type="dcterms:W3CDTF">2022-11-18T11:04:59Z</dcterms:created>
  <dcterms:modified xsi:type="dcterms:W3CDTF">2026-08-14T11:26:54Z</dcterms:modified>
</cp:coreProperties>
</file>