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20.04.2025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1357298"/>
            <a:ext cx="6858000" cy="990600"/>
          </a:xfrm>
        </p:spPr>
        <p:txBody>
          <a:bodyPr>
            <a:normAutofit fontScale="90000"/>
          </a:bodyPr>
          <a:lstStyle/>
          <a:p>
            <a:pPr algn="l"/>
            <a:r>
              <a:rPr lang="ru-RU" sz="4400" b="1" dirty="0" smtClean="0">
                <a:solidFill>
                  <a:srgbClr val="C00000"/>
                </a:solidFill>
              </a:rPr>
              <a:t>«Развитие рефлексии у обучающихся разных возрастов</a:t>
            </a:r>
            <a:r>
              <a:rPr lang="ru-RU" sz="4400" b="1" dirty="0" smtClean="0">
                <a:solidFill>
                  <a:srgbClr val="C00000"/>
                </a:solidFill>
              </a:rPr>
              <a:t>»</a:t>
            </a:r>
            <a:endParaRPr lang="ru-RU" sz="44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0070C0"/>
                </a:solidFill>
              </a:rPr>
              <a:t>Неделя психологии весна 2025</a:t>
            </a:r>
            <a:endParaRPr lang="ru-RU" sz="3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</a:rPr>
              <a:t>Упражнение </a:t>
            </a:r>
            <a:r>
              <a:rPr lang="ru-RU" b="1" i="1" dirty="0" smtClean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«Один день изнутри»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Я прошу каждого из вас вспомнить свой самый </a:t>
            </a:r>
            <a:r>
              <a:rPr lang="ru-RU" dirty="0" smtClean="0"/>
              <a:t>обычный день</a:t>
            </a:r>
            <a:r>
              <a:rPr lang="ru-RU" dirty="0" smtClean="0"/>
              <a:t>. Я буду задавать вам вопросы, ответ на которые записывать не </a:t>
            </a:r>
            <a:r>
              <a:rPr lang="ru-RU" dirty="0" smtClean="0"/>
              <a:t>обязательно. Главное </a:t>
            </a:r>
            <a:r>
              <a:rPr lang="ru-RU" dirty="0" smtClean="0"/>
              <a:t>– мысленно ответить себе на эти вопросы:</a:t>
            </a:r>
          </a:p>
          <a:p>
            <a:r>
              <a:rPr lang="ru-RU" dirty="0" smtClean="0"/>
              <a:t>– Какое чувство было с утра? Почему?</a:t>
            </a:r>
          </a:p>
          <a:p>
            <a:r>
              <a:rPr lang="ru-RU" dirty="0" smtClean="0"/>
              <a:t>–Когда я сегодня улыбался(ась)?</a:t>
            </a:r>
          </a:p>
          <a:p>
            <a:r>
              <a:rPr lang="ru-RU" dirty="0" smtClean="0"/>
              <a:t>– В какой момент дня я собой гордился(ась)?</a:t>
            </a:r>
          </a:p>
          <a:p>
            <a:r>
              <a:rPr lang="ru-RU" dirty="0" smtClean="0"/>
              <a:t>– Что мне хотелось бы изменить в сегодняшнем дне?</a:t>
            </a:r>
          </a:p>
          <a:p>
            <a:r>
              <a:rPr lang="ru-RU" dirty="0" smtClean="0"/>
              <a:t>Если у вас есть желание и готовность, вы можете поделиться с нами </a:t>
            </a:r>
            <a:r>
              <a:rPr lang="ru-RU" dirty="0" smtClean="0"/>
              <a:t>своими ответами </a:t>
            </a:r>
            <a:r>
              <a:rPr lang="ru-RU" dirty="0" smtClean="0"/>
              <a:t>или одним из них. Расскажите, какие чувства вы испытали, </a:t>
            </a:r>
            <a:r>
              <a:rPr lang="ru-RU" dirty="0" smtClean="0"/>
              <a:t>отвечая на </a:t>
            </a:r>
            <a:r>
              <a:rPr lang="ru-RU" dirty="0" smtClean="0"/>
              <a:t>эти вопросы? Как часто вы задаете себе такие или подобные вопросы? Как </a:t>
            </a:r>
            <a:r>
              <a:rPr lang="ru-RU" dirty="0" smtClean="0"/>
              <a:t>такое  упражнение </a:t>
            </a:r>
            <a:r>
              <a:rPr lang="ru-RU" dirty="0" smtClean="0"/>
              <a:t>может повлиять на ваше отношение к себе и миру вокруг вас?»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</a:rPr>
              <a:t>Упражнение </a:t>
            </a:r>
            <a:r>
              <a:rPr lang="ru-RU" b="1" i="1" dirty="0" smtClean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«Остановить момент»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Продолжим наше путешествие, но давайте остановимся на любой </a:t>
            </a:r>
            <a:r>
              <a:rPr lang="ru-RU" dirty="0" smtClean="0"/>
              <a:t>ситуации, которая </a:t>
            </a:r>
            <a:r>
              <a:rPr lang="ru-RU" dirty="0" smtClean="0"/>
              <a:t>произошла сегодня с Вами и вызвала какие-то эмоции – </a:t>
            </a:r>
            <a:r>
              <a:rPr lang="ru-RU" dirty="0" smtClean="0"/>
              <a:t>необязательно позитивные</a:t>
            </a:r>
            <a:r>
              <a:rPr lang="ru-RU" dirty="0" smtClean="0"/>
              <a:t>. Я прошу Вас взять ручку и коротко написать эту ситуацию на </a:t>
            </a:r>
            <a:r>
              <a:rPr lang="ru-RU" dirty="0" smtClean="0"/>
              <a:t>листе бумаги</a:t>
            </a:r>
            <a:r>
              <a:rPr lang="ru-RU" dirty="0" smtClean="0"/>
              <a:t>».</a:t>
            </a:r>
          </a:p>
          <a:p>
            <a:r>
              <a:rPr lang="ru-RU" i="1" dirty="0" smtClean="0"/>
              <a:t>Ведущий</a:t>
            </a:r>
            <a:r>
              <a:rPr lang="ru-RU" i="1" dirty="0" smtClean="0"/>
              <a:t>: «Теперь, когда мы можем посмотреть на эту ситуацию со </a:t>
            </a:r>
            <a:r>
              <a:rPr lang="ru-RU" i="1" dirty="0" smtClean="0"/>
              <a:t>стороны, </a:t>
            </a:r>
            <a:r>
              <a:rPr lang="ru-RU" dirty="0" smtClean="0"/>
              <a:t>предлагаю </a:t>
            </a:r>
            <a:r>
              <a:rPr lang="ru-RU" dirty="0" smtClean="0"/>
              <a:t>ответить на несколько вопросов, но так же, письменно:</a:t>
            </a:r>
          </a:p>
          <a:p>
            <a:r>
              <a:rPr lang="ru-RU" dirty="0" smtClean="0"/>
              <a:t>1. Что вы чувствовали когда ситуация произошла? Прошу начать ответ с фразы</a:t>
            </a:r>
            <a:r>
              <a:rPr lang="ru-RU" dirty="0" smtClean="0"/>
              <a:t>:  «</a:t>
            </a:r>
            <a:r>
              <a:rPr lang="ru-RU" dirty="0" smtClean="0"/>
              <a:t>Когда это произошло, я почувствовал…»</a:t>
            </a:r>
          </a:p>
          <a:p>
            <a:r>
              <a:rPr lang="ru-RU" dirty="0" smtClean="0"/>
              <a:t>2. Что Вы сделали? Почему именно так? Прошу начать ответ с фразы: «Я </a:t>
            </a:r>
            <a:r>
              <a:rPr lang="ru-RU" dirty="0" smtClean="0"/>
              <a:t>сделал… потому </a:t>
            </a:r>
            <a:r>
              <a:rPr lang="ru-RU" dirty="0" smtClean="0"/>
              <a:t>что…»</a:t>
            </a:r>
          </a:p>
          <a:p>
            <a:r>
              <a:rPr lang="ru-RU" dirty="0" smtClean="0"/>
              <a:t>3. Можно ли было сделать что-то иначе? Прошу начать ответ с фразы</a:t>
            </a:r>
            <a:r>
              <a:rPr lang="ru-RU" dirty="0" smtClean="0"/>
              <a:t>: «</a:t>
            </a:r>
            <a:r>
              <a:rPr lang="ru-RU" dirty="0" smtClean="0"/>
              <a:t>Я мог бы сделать…»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</a:rPr>
              <a:t>Упражнение </a:t>
            </a:r>
            <a:r>
              <a:rPr lang="ru-RU" b="1" i="1" dirty="0" smtClean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«Зеркало моего развития»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«Обучающимся, особенно если у них отмечаются </a:t>
            </a:r>
            <a:r>
              <a:rPr lang="ru-RU" dirty="0" smtClean="0"/>
              <a:t>сложности в </a:t>
            </a:r>
            <a:r>
              <a:rPr lang="ru-RU" dirty="0" smtClean="0"/>
              <a:t>самооценке или </a:t>
            </a:r>
            <a:r>
              <a:rPr lang="ru-RU" dirty="0" err="1" smtClean="0"/>
              <a:t>самоотношении</a:t>
            </a:r>
            <a:r>
              <a:rPr lang="ru-RU" dirty="0" smtClean="0"/>
              <a:t>, важно помочь развить навыки самоанализа не </a:t>
            </a:r>
            <a:r>
              <a:rPr lang="ru-RU" dirty="0" smtClean="0"/>
              <a:t>только в </a:t>
            </a:r>
            <a:r>
              <a:rPr lang="ru-RU" dirty="0" smtClean="0"/>
              <a:t>рамках отдельно взятых случаев или целого дня, но и в разрезе </a:t>
            </a:r>
            <a:r>
              <a:rPr lang="ru-RU" dirty="0" smtClean="0"/>
              <a:t>временной перспективы.</a:t>
            </a:r>
          </a:p>
          <a:p>
            <a:r>
              <a:rPr lang="ru-RU" dirty="0" smtClean="0"/>
              <a:t> </a:t>
            </a:r>
            <a:r>
              <a:rPr lang="ru-RU" dirty="0" smtClean="0"/>
              <a:t>Для этого может быть </a:t>
            </a:r>
            <a:r>
              <a:rPr lang="ru-RU" dirty="0" smtClean="0"/>
              <a:t>полезное простое </a:t>
            </a:r>
            <a:r>
              <a:rPr lang="ru-RU" dirty="0" smtClean="0"/>
              <a:t>упражнение: разделите </a:t>
            </a:r>
            <a:r>
              <a:rPr lang="ru-RU" dirty="0" smtClean="0"/>
              <a:t>лист на </a:t>
            </a:r>
            <a:r>
              <a:rPr lang="ru-RU" dirty="0" smtClean="0"/>
              <a:t>две части, где левая часть – это то, каким Вы были год назад, а правая </a:t>
            </a:r>
            <a:r>
              <a:rPr lang="ru-RU" dirty="0" smtClean="0"/>
              <a:t>часть – </a:t>
            </a:r>
            <a:r>
              <a:rPr lang="ru-RU" dirty="0" smtClean="0"/>
              <a:t>то, каким Вы стали сейчас. Постарайтесь написать как можно больше тезисов».</a:t>
            </a:r>
          </a:p>
          <a:p>
            <a:r>
              <a:rPr lang="ru-RU" i="1" dirty="0" smtClean="0"/>
              <a:t>Ведущий</a:t>
            </a:r>
            <a:r>
              <a:rPr lang="ru-RU" i="1" dirty="0" smtClean="0"/>
              <a:t>: «Теперь вы можете наглядно увидеть изменения, </a:t>
            </a:r>
            <a:r>
              <a:rPr lang="ru-RU" i="1" dirty="0" smtClean="0"/>
              <a:t>произошедшие </a:t>
            </a:r>
            <a:r>
              <a:rPr lang="ru-RU" dirty="0" smtClean="0"/>
              <a:t>с </a:t>
            </a:r>
            <a:r>
              <a:rPr lang="ru-RU" dirty="0" smtClean="0"/>
              <a:t>вами и постараться понять – в связи с чем произошли эти изменения. Что изменилось?</a:t>
            </a:r>
          </a:p>
          <a:p>
            <a:r>
              <a:rPr lang="ru-RU" dirty="0" smtClean="0"/>
              <a:t>Что вы поняли о себе за это время?»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200" i="1" dirty="0" smtClean="0"/>
              <a:t>Вопросы для рефлексии: «</a:t>
            </a:r>
            <a:r>
              <a:rPr lang="ru-RU" sz="3200" i="1" dirty="0" smtClean="0"/>
              <a:t>Как можно </a:t>
            </a:r>
            <a:r>
              <a:rPr lang="ru-RU" sz="3200" i="1" dirty="0" smtClean="0"/>
              <a:t>применять эти упражнения в </a:t>
            </a:r>
            <a:r>
              <a:rPr lang="ru-RU" sz="3200" i="1" dirty="0" smtClean="0"/>
              <a:t>мероприятиях </a:t>
            </a:r>
            <a:r>
              <a:rPr lang="ru-RU" sz="3200" dirty="0" smtClean="0"/>
              <a:t>классного </a:t>
            </a:r>
            <a:r>
              <a:rPr lang="ru-RU" sz="3200" dirty="0" smtClean="0"/>
              <a:t>часа или в рамках урока</a:t>
            </a:r>
            <a:r>
              <a:rPr lang="ru-RU" sz="3200" dirty="0" smtClean="0"/>
              <a:t>?</a:t>
            </a:r>
          </a:p>
          <a:p>
            <a:r>
              <a:rPr lang="ru-RU" sz="3200" dirty="0" smtClean="0"/>
              <a:t> </a:t>
            </a:r>
            <a:r>
              <a:rPr lang="ru-RU" sz="3200" dirty="0" smtClean="0"/>
              <a:t>Можно ли интегрировать </a:t>
            </a:r>
            <a:r>
              <a:rPr lang="ru-RU" sz="3200" dirty="0" smtClean="0"/>
              <a:t>некоторые из </a:t>
            </a:r>
            <a:r>
              <a:rPr lang="ru-RU" sz="3200" dirty="0" smtClean="0"/>
              <a:t>них в структуру урока или классного часа</a:t>
            </a:r>
            <a:r>
              <a:rPr lang="ru-RU" sz="3200" dirty="0" smtClean="0"/>
              <a:t>?</a:t>
            </a:r>
          </a:p>
          <a:p>
            <a:r>
              <a:rPr lang="ru-RU" sz="3200" dirty="0" smtClean="0"/>
              <a:t> Будут  </a:t>
            </a:r>
            <a:r>
              <a:rPr lang="ru-RU" sz="3200" dirty="0" smtClean="0"/>
              <a:t>ли они полезны лично Вам?»</a:t>
            </a:r>
            <a:endParaRPr lang="ru-RU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«Давайте обсудим, как, с вашей точки зрения, влияет </a:t>
            </a:r>
            <a:r>
              <a:rPr lang="ru-RU" sz="4000" dirty="0" smtClean="0"/>
              <a:t>способность  к </a:t>
            </a:r>
            <a:r>
              <a:rPr lang="ru-RU" sz="4000" dirty="0" smtClean="0"/>
              <a:t>самоанализу на учебную и социальную успешность человека</a:t>
            </a:r>
            <a:r>
              <a:rPr lang="ru-RU" sz="4000" dirty="0" smtClean="0"/>
              <a:t>?</a:t>
            </a:r>
          </a:p>
          <a:p>
            <a:pPr>
              <a:buNone/>
            </a:pPr>
            <a:r>
              <a:rPr lang="ru-RU" sz="4000" dirty="0" smtClean="0"/>
              <a:t> </a:t>
            </a:r>
          </a:p>
          <a:p>
            <a:r>
              <a:rPr lang="ru-RU" sz="4000" dirty="0" smtClean="0"/>
              <a:t>В </a:t>
            </a:r>
            <a:r>
              <a:rPr lang="ru-RU" sz="4000" dirty="0" smtClean="0"/>
              <a:t>чем </a:t>
            </a:r>
            <a:r>
              <a:rPr lang="ru-RU" sz="4000" dirty="0" smtClean="0"/>
              <a:t>выражается   это </a:t>
            </a:r>
            <a:r>
              <a:rPr lang="ru-RU" sz="4000" dirty="0" smtClean="0"/>
              <a:t>влияние?»</a:t>
            </a:r>
            <a:endParaRPr lang="ru-RU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Рефлексия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Р</a:t>
            </a:r>
            <a:r>
              <a:rPr lang="ru-RU" sz="3200" dirty="0" smtClean="0"/>
              <a:t>ефлексия </a:t>
            </a:r>
            <a:r>
              <a:rPr lang="ru-RU" sz="3200" dirty="0" smtClean="0"/>
              <a:t>– важный навык в жизни не </a:t>
            </a:r>
            <a:r>
              <a:rPr lang="ru-RU" sz="3200" dirty="0" smtClean="0"/>
              <a:t>только обучающегося</a:t>
            </a:r>
            <a:r>
              <a:rPr lang="ru-RU" sz="3200" dirty="0" smtClean="0"/>
              <a:t>, но и взрослого человека; это способность осознавать свои </a:t>
            </a:r>
            <a:r>
              <a:rPr lang="ru-RU" sz="3200" dirty="0" smtClean="0"/>
              <a:t>мысли, чувства</a:t>
            </a:r>
            <a:r>
              <a:rPr lang="ru-RU" sz="3200" dirty="0" smtClean="0"/>
              <a:t>, поступки, анализировать собственный опыт и делать выводы.</a:t>
            </a:r>
          </a:p>
          <a:p>
            <a:r>
              <a:rPr lang="ru-RU" sz="3200" dirty="0" smtClean="0"/>
              <a:t>Для обучающегося любого возраста развитие рефлексии играет ключевую </a:t>
            </a:r>
            <a:r>
              <a:rPr lang="ru-RU" sz="3200" dirty="0" smtClean="0"/>
              <a:t>роль в </a:t>
            </a:r>
            <a:r>
              <a:rPr lang="ru-RU" sz="3200" dirty="0" smtClean="0"/>
              <a:t>формировании личностной зрелости, самостоятельности, способности к </a:t>
            </a:r>
            <a:r>
              <a:rPr lang="ru-RU" sz="3200" dirty="0" smtClean="0"/>
              <a:t>самооценке   и </a:t>
            </a:r>
            <a:r>
              <a:rPr lang="ru-RU" sz="3200" dirty="0" smtClean="0"/>
              <a:t>саморазвитию.</a:t>
            </a:r>
            <a:endParaRPr lang="ru-RU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27633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Особенности </a:t>
            </a:r>
            <a:r>
              <a:rPr lang="ru-RU" dirty="0" smtClean="0">
                <a:solidFill>
                  <a:srgbClr val="C00000"/>
                </a:solidFill>
              </a:rPr>
              <a:t>развития рефлексии для различных </a:t>
            </a:r>
            <a:r>
              <a:rPr lang="ru-RU" dirty="0" smtClean="0">
                <a:solidFill>
                  <a:srgbClr val="C00000"/>
                </a:solidFill>
              </a:rPr>
              <a:t>возрастных  групп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500174"/>
            <a:ext cx="8229600" cy="493776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 </a:t>
            </a:r>
            <a:r>
              <a:rPr lang="ru-RU" sz="2800" dirty="0" smtClean="0"/>
              <a:t>младшем школьном возрасте рефлексия только начинает формироваться.</a:t>
            </a:r>
          </a:p>
          <a:p>
            <a:r>
              <a:rPr lang="ru-RU" sz="2800" dirty="0" smtClean="0"/>
              <a:t>Обучающиеся еще не всегда могут четко осознать и </a:t>
            </a:r>
            <a:r>
              <a:rPr lang="ru-RU" sz="2800" dirty="0" err="1" smtClean="0"/>
              <a:t>вербализовать</a:t>
            </a:r>
            <a:r>
              <a:rPr lang="ru-RU" sz="2800" dirty="0" smtClean="0"/>
              <a:t> свои </a:t>
            </a:r>
            <a:r>
              <a:rPr lang="ru-RU" sz="2800" dirty="0" smtClean="0"/>
              <a:t>переживания и </a:t>
            </a:r>
            <a:r>
              <a:rPr lang="ru-RU" sz="2800" dirty="0" smtClean="0"/>
              <a:t>поступки. </a:t>
            </a:r>
            <a:endParaRPr lang="ru-RU" sz="2800" dirty="0" smtClean="0"/>
          </a:p>
          <a:p>
            <a:r>
              <a:rPr lang="ru-RU" sz="2800" dirty="0" smtClean="0"/>
              <a:t>Очень </a:t>
            </a:r>
            <a:r>
              <a:rPr lang="ru-RU" sz="2800" dirty="0" smtClean="0"/>
              <a:t>важны </a:t>
            </a:r>
            <a:r>
              <a:rPr lang="ru-RU" sz="2800" dirty="0" smtClean="0">
                <a:solidFill>
                  <a:srgbClr val="C00000"/>
                </a:solidFill>
              </a:rPr>
              <a:t>наглядные методы, игровые и художественные </a:t>
            </a:r>
            <a:r>
              <a:rPr lang="ru-RU" sz="2800" dirty="0" smtClean="0">
                <a:solidFill>
                  <a:srgbClr val="C00000"/>
                </a:solidFill>
              </a:rPr>
              <a:t>формы (</a:t>
            </a:r>
            <a:r>
              <a:rPr lang="ru-RU" sz="2800" dirty="0" smtClean="0"/>
              <a:t>рисунки</a:t>
            </a:r>
            <a:r>
              <a:rPr lang="ru-RU" sz="2800" dirty="0" smtClean="0"/>
              <a:t>, смайлики, простые шкалы чувств), которые помогают ребенку </a:t>
            </a:r>
            <a:r>
              <a:rPr lang="ru-RU" sz="2800" dirty="0" smtClean="0"/>
              <a:t>понять  и </a:t>
            </a:r>
            <a:r>
              <a:rPr lang="ru-RU" sz="2800" dirty="0" smtClean="0"/>
              <a:t>выразить свое состояние.</a:t>
            </a:r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Особенности развития рефлексии для различных возрастных  групп.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В среднем школьном возрасте начинается интенсивное развитие </a:t>
            </a:r>
            <a:r>
              <a:rPr lang="ru-RU" sz="2800" dirty="0" smtClean="0"/>
              <a:t>самосознания  и </a:t>
            </a:r>
            <a:r>
              <a:rPr lang="ru-RU" sz="2800" dirty="0" smtClean="0"/>
              <a:t>личностной идентичности. Подростки все чаще задаются вопросами: «Кто я</a:t>
            </a:r>
            <a:r>
              <a:rPr lang="ru-RU" sz="2800" dirty="0" smtClean="0"/>
              <a:t>?», «</a:t>
            </a:r>
            <a:r>
              <a:rPr lang="ru-RU" sz="2800" dirty="0" smtClean="0"/>
              <a:t>Почему я поступил так?», «Что я чувствую?» </a:t>
            </a:r>
            <a:endParaRPr lang="ru-RU" sz="2800" dirty="0" smtClean="0"/>
          </a:p>
          <a:p>
            <a:r>
              <a:rPr lang="ru-RU" sz="2800" dirty="0" smtClean="0"/>
              <a:t>Рефлексия </a:t>
            </a:r>
            <a:r>
              <a:rPr lang="ru-RU" sz="2800" dirty="0" smtClean="0"/>
              <a:t>становится </a:t>
            </a:r>
            <a:r>
              <a:rPr lang="ru-RU" sz="2800" dirty="0" smtClean="0"/>
              <a:t>более осмысленной</a:t>
            </a:r>
            <a:r>
              <a:rPr lang="ru-RU" sz="2800" dirty="0" smtClean="0"/>
              <a:t>, но может сопровождаться эмоциональной неустойчивостью.</a:t>
            </a:r>
          </a:p>
          <a:p>
            <a:r>
              <a:rPr lang="ru-RU" sz="2800" dirty="0" smtClean="0"/>
              <a:t>Эффективны </a:t>
            </a:r>
            <a:r>
              <a:rPr lang="ru-RU" sz="2800" dirty="0" smtClean="0">
                <a:solidFill>
                  <a:srgbClr val="C00000"/>
                </a:solidFill>
              </a:rPr>
              <a:t>упражнения на сравнение, выбор, моделирование ситуаций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14290"/>
            <a:ext cx="8086724" cy="107154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Особенности развития рефлексии для различных возрастных  групп.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В старшем школьном возрасте и юношестве наступает период </a:t>
            </a:r>
            <a:r>
              <a:rPr lang="ru-RU" dirty="0" smtClean="0"/>
              <a:t>формирования  устойчивого </a:t>
            </a:r>
            <a:r>
              <a:rPr lang="ru-RU" dirty="0" err="1" smtClean="0"/>
              <a:t>Я-образа</a:t>
            </a:r>
            <a:r>
              <a:rPr lang="ru-RU" dirty="0" smtClean="0"/>
              <a:t>, способности анализировать свои цели, ценности, взгляды.</a:t>
            </a:r>
          </a:p>
          <a:p>
            <a:r>
              <a:rPr lang="ru-RU" dirty="0" smtClean="0"/>
              <a:t>Рефлексия приобретает осознанный характер, становится </a:t>
            </a:r>
            <a:r>
              <a:rPr lang="ru-RU" dirty="0" smtClean="0"/>
              <a:t>целенаправленной деятельностью </a:t>
            </a:r>
            <a:r>
              <a:rPr lang="ru-RU" dirty="0" smtClean="0"/>
              <a:t>и может использоваться как для саморазвития, так и для и </a:t>
            </a:r>
            <a:r>
              <a:rPr lang="ru-RU" dirty="0" smtClean="0"/>
              <a:t>коррекции   поведения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smtClean="0"/>
              <a:t>Эффективны </a:t>
            </a:r>
            <a:r>
              <a:rPr lang="ru-RU" dirty="0" smtClean="0">
                <a:solidFill>
                  <a:srgbClr val="C00000"/>
                </a:solidFill>
              </a:rPr>
              <a:t>письменные практики</a:t>
            </a:r>
            <a:r>
              <a:rPr lang="ru-RU" dirty="0" smtClean="0">
                <a:solidFill>
                  <a:srgbClr val="C00000"/>
                </a:solidFill>
              </a:rPr>
              <a:t>, визуализация внутренних состояний, дискуссии,</a:t>
            </a:r>
            <a:r>
              <a:rPr lang="ru-RU" dirty="0" smtClean="0"/>
              <a:t> особенно если </a:t>
            </a:r>
            <a:r>
              <a:rPr lang="ru-RU" dirty="0" smtClean="0"/>
              <a:t>собеседник может </a:t>
            </a:r>
            <a:r>
              <a:rPr lang="ru-RU" dirty="0" smtClean="0"/>
              <a:t>активизировать критическое мышление: задавать вопросы и обращать </a:t>
            </a:r>
            <a:r>
              <a:rPr lang="ru-RU" dirty="0" smtClean="0"/>
              <a:t>внимание на </a:t>
            </a:r>
            <a:r>
              <a:rPr lang="ru-RU" dirty="0" smtClean="0"/>
              <a:t>эмоциональные реакции, вызванные обсуждением конкретных событий».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</a:rPr>
              <a:t>Упражнение: </a:t>
            </a:r>
            <a:r>
              <a:rPr lang="ru-RU" b="1" i="1" dirty="0" smtClean="0">
                <a:solidFill>
                  <a:srgbClr val="C00000"/>
                </a:solidFill>
              </a:rPr>
              <a:t>«Взгляд со стороны»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Напишите ответы на следующие вопросы:</a:t>
            </a:r>
          </a:p>
          <a:p>
            <a:r>
              <a:rPr lang="ru-RU" dirty="0" smtClean="0"/>
              <a:t>– За что меня уважают в коллективе?</a:t>
            </a:r>
          </a:p>
          <a:p>
            <a:r>
              <a:rPr lang="ru-RU" dirty="0" smtClean="0"/>
              <a:t>– За что меня уважают мои ученики?</a:t>
            </a:r>
          </a:p>
          <a:p>
            <a:r>
              <a:rPr lang="ru-RU" dirty="0" smtClean="0"/>
              <a:t>– Что в моей работе заслуживает справедливой критики?</a:t>
            </a:r>
          </a:p>
          <a:p>
            <a:r>
              <a:rPr lang="ru-RU" dirty="0" smtClean="0"/>
              <a:t>– Какие качества мне нужно развить в себе или я абсолютно </a:t>
            </a:r>
            <a:r>
              <a:rPr lang="ru-RU" dirty="0" err="1" smtClean="0"/>
              <a:t>самодостаточен</a:t>
            </a:r>
            <a:r>
              <a:rPr lang="ru-RU" dirty="0" smtClean="0"/>
              <a:t>?</a:t>
            </a:r>
          </a:p>
          <a:p>
            <a:r>
              <a:rPr lang="ru-RU" dirty="0" smtClean="0"/>
              <a:t>– Насколько я уверен(-а) в себе?</a:t>
            </a:r>
          </a:p>
          <a:p>
            <a:r>
              <a:rPr lang="ru-RU" dirty="0" smtClean="0"/>
              <a:t>– Как я воспринимаю критику в свой адрес, как реагирую на нее?»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C00000"/>
                </a:solidFill>
              </a:rPr>
              <a:t>Упражнение </a:t>
            </a:r>
            <a:r>
              <a:rPr lang="ru-RU" b="1" i="1" dirty="0" smtClean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«Зеркало в ладони</a:t>
            </a:r>
            <a:r>
              <a:rPr lang="ru-RU" b="1" i="1" dirty="0" smtClean="0">
                <a:solidFill>
                  <a:srgbClr val="C00000"/>
                </a:solidFill>
              </a:rPr>
              <a:t>» </a:t>
            </a:r>
            <a:br>
              <a:rPr lang="ru-RU" b="1" i="1" dirty="0" smtClean="0">
                <a:solidFill>
                  <a:srgbClr val="C00000"/>
                </a:solidFill>
              </a:rPr>
            </a:br>
            <a:r>
              <a:rPr lang="ru-RU" b="1" i="1" dirty="0" smtClean="0">
                <a:solidFill>
                  <a:srgbClr val="C00000"/>
                </a:solidFill>
              </a:rPr>
              <a:t>(младшие школьники)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Мы будем учиться видеть самих себя, но не в привычном зеркале, а в </a:t>
            </a:r>
            <a:r>
              <a:rPr lang="ru-RU" dirty="0" smtClean="0"/>
              <a:t>зеркале  размышлений</a:t>
            </a:r>
            <a:r>
              <a:rPr lang="ru-RU" dirty="0" smtClean="0"/>
              <a:t>. Возьмите в руки зеркало. Посмотрите в него. Постарайтесь не </a:t>
            </a:r>
            <a:r>
              <a:rPr lang="ru-RU" dirty="0" smtClean="0"/>
              <a:t>просто увидеть </a:t>
            </a:r>
            <a:r>
              <a:rPr lang="ru-RU" dirty="0" smtClean="0"/>
              <a:t>отражение, а ответьте себе на три вопроса:</a:t>
            </a:r>
          </a:p>
          <a:p>
            <a:r>
              <a:rPr lang="ru-RU" dirty="0" smtClean="0"/>
              <a:t>– Кто я сейчас?</a:t>
            </a:r>
          </a:p>
          <a:p>
            <a:r>
              <a:rPr lang="ru-RU" dirty="0" smtClean="0"/>
              <a:t>– Что я сейчас чувствую?</a:t>
            </a:r>
          </a:p>
          <a:p>
            <a:r>
              <a:rPr lang="ru-RU" dirty="0" smtClean="0"/>
              <a:t>– Чего я хочу в этот момент?</a:t>
            </a:r>
          </a:p>
          <a:p>
            <a:r>
              <a:rPr lang="ru-RU" dirty="0" smtClean="0"/>
              <a:t>Ответы можно не озвучивать и не записывать. Сейчас главное – </a:t>
            </a:r>
            <a:r>
              <a:rPr lang="ru-RU" dirty="0" smtClean="0"/>
              <a:t>сосредоточиться на </a:t>
            </a:r>
            <a:r>
              <a:rPr lang="ru-RU" dirty="0" smtClean="0"/>
              <a:t>своем внутреннем мире, замедлиться.</a:t>
            </a:r>
          </a:p>
          <a:p>
            <a:r>
              <a:rPr lang="ru-RU" dirty="0" smtClean="0"/>
              <a:t>Поделитесь своими ощущениями: как часто вы прислушиваетесь к </a:t>
            </a:r>
            <a:r>
              <a:rPr lang="ru-RU" dirty="0" smtClean="0"/>
              <a:t>своему внутреннему </a:t>
            </a:r>
            <a:r>
              <a:rPr lang="ru-RU" dirty="0" smtClean="0"/>
              <a:t>голосу? изменилось ли что-то в вашем отношении к себе и к миру </a:t>
            </a:r>
            <a:r>
              <a:rPr lang="ru-RU" dirty="0" smtClean="0"/>
              <a:t>вокруг    после </a:t>
            </a:r>
            <a:r>
              <a:rPr lang="ru-RU" dirty="0" smtClean="0"/>
              <a:t>такого упражнения?»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</a:rPr>
              <a:t>Упражнение </a:t>
            </a:r>
            <a:r>
              <a:rPr lang="ru-RU" b="1" i="1" dirty="0" smtClean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«Карта моих успехов»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«Теперь, когда вы «прислушались» к своему внутреннему </a:t>
            </a:r>
            <a:r>
              <a:rPr lang="ru-RU" dirty="0" smtClean="0"/>
              <a:t>голосу, я </a:t>
            </a:r>
            <a:r>
              <a:rPr lang="ru-RU" dirty="0" smtClean="0"/>
              <a:t>попрошу вас создать своего рода карту своих успехов. Подумайте о </a:t>
            </a:r>
            <a:r>
              <a:rPr lang="ru-RU" dirty="0" smtClean="0"/>
              <a:t>событиях последней </a:t>
            </a:r>
            <a:r>
              <a:rPr lang="ru-RU" dirty="0" smtClean="0"/>
              <a:t>недели или месяца. Что вам удалось? Что для вас было </a:t>
            </a:r>
            <a:r>
              <a:rPr lang="ru-RU" dirty="0" smtClean="0"/>
              <a:t>трудно, но </a:t>
            </a:r>
            <a:r>
              <a:rPr lang="ru-RU" dirty="0" smtClean="0"/>
              <a:t>вы справились</a:t>
            </a:r>
            <a:r>
              <a:rPr lang="ru-RU" dirty="0" smtClean="0"/>
              <a:t>?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smtClean="0"/>
              <a:t>Нарисуйте или напишите об этом на листе бумаги. Это могут </a:t>
            </a:r>
            <a:r>
              <a:rPr lang="ru-RU" dirty="0" smtClean="0"/>
              <a:t>быть не </a:t>
            </a:r>
            <a:r>
              <a:rPr lang="ru-RU" dirty="0" smtClean="0"/>
              <a:t>только рабочие достижения, но и личные победы: помог другу, вовремя сделал </a:t>
            </a:r>
            <a:r>
              <a:rPr lang="ru-RU" dirty="0" smtClean="0"/>
              <a:t>работу по </a:t>
            </a:r>
            <a:r>
              <a:rPr lang="ru-RU" dirty="0" smtClean="0"/>
              <a:t>дому, не поссорился, уделил внимание тому, кто в этом нуждался. У </a:t>
            </a:r>
            <a:r>
              <a:rPr lang="ru-RU" dirty="0" smtClean="0"/>
              <a:t>каждого из </a:t>
            </a:r>
            <a:r>
              <a:rPr lang="ru-RU" dirty="0" smtClean="0"/>
              <a:t>вас свои достижения».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20</TotalTime>
  <Words>1024</Words>
  <PresentationFormat>Экран (4:3)</PresentationFormat>
  <Paragraphs>60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Начальная</vt:lpstr>
      <vt:lpstr>«Развитие рефлексии у обучающихся разных возрастов»</vt:lpstr>
      <vt:lpstr>Слайд 2</vt:lpstr>
      <vt:lpstr>Рефлексия</vt:lpstr>
      <vt:lpstr>Особенности развития рефлексии для различных возрастных  групп. </vt:lpstr>
      <vt:lpstr>Особенности развития рефлексии для различных возрастных  групп.</vt:lpstr>
      <vt:lpstr>Особенности развития рефлексии для различных возрастных  групп. </vt:lpstr>
      <vt:lpstr>Упражнение: «Взгляд со стороны»</vt:lpstr>
      <vt:lpstr>Упражнение  «Зеркало в ладони»  (младшие школьники)</vt:lpstr>
      <vt:lpstr>Упражнение  «Карта моих успехов»</vt:lpstr>
      <vt:lpstr>Упражнение  «Один день изнутри»</vt:lpstr>
      <vt:lpstr>Упражнение  «Остановить момент»</vt:lpstr>
      <vt:lpstr>Упражнение  «Зеркало моего развития»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«Развитие рефлексии у обучающихся разных возрастов»</dc:title>
  <dc:creator>2018</dc:creator>
  <cp:lastModifiedBy>2018</cp:lastModifiedBy>
  <cp:revision>11</cp:revision>
  <dcterms:created xsi:type="dcterms:W3CDTF">2025-04-20T15:39:46Z</dcterms:created>
  <dcterms:modified xsi:type="dcterms:W3CDTF">2025-04-20T16:11:13Z</dcterms:modified>
</cp:coreProperties>
</file>