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310" r:id="rId4"/>
    <p:sldId id="311" r:id="rId5"/>
    <p:sldId id="339" r:id="rId6"/>
    <p:sldId id="338" r:id="rId7"/>
    <p:sldId id="340" r:id="rId8"/>
    <p:sldId id="341" r:id="rId9"/>
    <p:sldId id="342" r:id="rId10"/>
    <p:sldId id="343" r:id="rId11"/>
    <p:sldId id="344" r:id="rId12"/>
    <p:sldId id="345" r:id="rId13"/>
    <p:sldId id="351" r:id="rId14"/>
    <p:sldId id="352" r:id="rId15"/>
    <p:sldId id="353" r:id="rId16"/>
    <p:sldId id="354" r:id="rId17"/>
    <p:sldId id="350" r:id="rId18"/>
    <p:sldId id="355" r:id="rId19"/>
    <p:sldId id="356" r:id="rId20"/>
    <p:sldId id="349" r:id="rId21"/>
    <p:sldId id="346" r:id="rId22"/>
    <p:sldId id="347" r:id="rId23"/>
    <p:sldId id="348" r:id="rId24"/>
    <p:sldId id="312" r:id="rId25"/>
    <p:sldId id="281" r:id="rId26"/>
    <p:sldId id="277" r:id="rId27"/>
    <p:sldId id="279" r:id="rId28"/>
    <p:sldId id="278" r:id="rId29"/>
    <p:sldId id="309" r:id="rId30"/>
    <p:sldId id="313" r:id="rId31"/>
    <p:sldId id="282" r:id="rId32"/>
    <p:sldId id="307" r:id="rId33"/>
    <p:sldId id="314" r:id="rId34"/>
    <p:sldId id="308" r:id="rId35"/>
    <p:sldId id="305" r:id="rId36"/>
    <p:sldId id="315" r:id="rId37"/>
    <p:sldId id="316" r:id="rId38"/>
    <p:sldId id="317" r:id="rId39"/>
    <p:sldId id="318" r:id="rId40"/>
    <p:sldId id="319" r:id="rId41"/>
    <p:sldId id="320" r:id="rId42"/>
    <p:sldId id="321" r:id="rId43"/>
    <p:sldId id="322" r:id="rId44"/>
    <p:sldId id="323" r:id="rId45"/>
    <p:sldId id="324" r:id="rId46"/>
    <p:sldId id="328" r:id="rId47"/>
    <p:sldId id="325" r:id="rId48"/>
    <p:sldId id="326" r:id="rId49"/>
    <p:sldId id="327" r:id="rId50"/>
    <p:sldId id="331" r:id="rId51"/>
    <p:sldId id="336" r:id="rId52"/>
    <p:sldId id="337" r:id="rId53"/>
    <p:sldId id="335" r:id="rId5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3548" autoAdjust="0"/>
  </p:normalViewPr>
  <p:slideViewPr>
    <p:cSldViewPr>
      <p:cViewPr>
        <p:scale>
          <a:sx n="69" d="100"/>
          <a:sy n="69" d="100"/>
        </p:scale>
        <p:origin x="-120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12/26/2024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12/26/2024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12/26/2024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12/26/2024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12/26/2024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12/26/2024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12/26/2024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12/26/2024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12/26/2024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12/26/2024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12/26/2024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12/26/2024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ransition advClick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 (5)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33400" y="1981200"/>
            <a:ext cx="1196340" cy="1143000"/>
          </a:xfrm>
          <a:prstGeom prst="rect">
            <a:avLst/>
          </a:prstGeom>
        </p:spPr>
      </p:pic>
      <p:pic>
        <p:nvPicPr>
          <p:cNvPr id="6" name="Рисунок 5" descr="i (5)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209800" y="2971800"/>
            <a:ext cx="967740" cy="924592"/>
          </a:xfrm>
          <a:prstGeom prst="rect">
            <a:avLst/>
          </a:prstGeom>
        </p:spPr>
      </p:pic>
      <p:pic>
        <p:nvPicPr>
          <p:cNvPr id="7" name="Рисунок 6" descr="i (5)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 rot="15765668">
            <a:off x="7937970" y="188445"/>
            <a:ext cx="891540" cy="851790"/>
          </a:xfrm>
          <a:prstGeom prst="rect">
            <a:avLst/>
          </a:prstGeom>
        </p:spPr>
      </p:pic>
      <p:pic>
        <p:nvPicPr>
          <p:cNvPr id="8" name="Рисунок 7" descr="i (5).pn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2286000" y="1524000"/>
            <a:ext cx="877316" cy="838200"/>
          </a:xfrm>
          <a:prstGeom prst="rect">
            <a:avLst/>
          </a:prstGeom>
        </p:spPr>
      </p:pic>
      <p:pic>
        <p:nvPicPr>
          <p:cNvPr id="9" name="Рисунок 8" descr="i (5).pn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1143000" y="1066800"/>
            <a:ext cx="662940" cy="633382"/>
          </a:xfrm>
          <a:prstGeom prst="rect">
            <a:avLst/>
          </a:prstGeom>
        </p:spPr>
      </p:pic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851648" cy="990600"/>
          </a:xfrm>
        </p:spPr>
        <p:txBody>
          <a:bodyPr>
            <a:normAutofit/>
          </a:bodyPr>
          <a:lstStyle/>
          <a:p>
            <a:pPr algn="l"/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600200" y="838200"/>
            <a:ext cx="6629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</a:rPr>
              <a:t>Нетрадиционные формы работы с родителями в соответствии с требованиями ФГОС ДО</a:t>
            </a:r>
            <a:endParaRPr lang="ru-RU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495800" y="4267200"/>
            <a:ext cx="403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solidFill>
                  <a:schemeClr val="tx2">
                    <a:lumMod val="25000"/>
                  </a:schemeClr>
                </a:solidFill>
              </a:rPr>
              <a:t>Подготовила: воспитатель МБОУ </a:t>
            </a:r>
            <a:r>
              <a:rPr lang="ru-RU" b="1" i="1" dirty="0" err="1" smtClean="0">
                <a:solidFill>
                  <a:schemeClr val="tx2">
                    <a:lumMod val="25000"/>
                  </a:schemeClr>
                </a:solidFill>
              </a:rPr>
              <a:t>Кесовогорская</a:t>
            </a:r>
            <a:r>
              <a:rPr lang="ru-RU" b="1" i="1" dirty="0" smtClean="0">
                <a:solidFill>
                  <a:schemeClr val="tx2">
                    <a:lumMod val="25000"/>
                  </a:schemeClr>
                </a:solidFill>
              </a:rPr>
              <a:t> СОШ</a:t>
            </a:r>
          </a:p>
          <a:p>
            <a:pPr algn="ctr"/>
            <a:r>
              <a:rPr lang="ru-RU" b="1" i="1" dirty="0" err="1" smtClean="0">
                <a:solidFill>
                  <a:schemeClr val="tx2">
                    <a:lumMod val="25000"/>
                  </a:schemeClr>
                </a:solidFill>
              </a:rPr>
              <a:t>Батина</a:t>
            </a:r>
            <a:r>
              <a:rPr lang="ru-RU" b="1" i="1" dirty="0" smtClean="0">
                <a:solidFill>
                  <a:schemeClr val="tx2">
                    <a:lumMod val="25000"/>
                  </a:schemeClr>
                </a:solidFill>
              </a:rPr>
              <a:t> Светлана </a:t>
            </a:r>
          </a:p>
          <a:p>
            <a:pPr algn="ctr"/>
            <a:r>
              <a:rPr lang="ru-RU" b="1" i="1" dirty="0" smtClean="0">
                <a:solidFill>
                  <a:schemeClr val="tx2">
                    <a:lumMod val="25000"/>
                  </a:schemeClr>
                </a:solidFill>
              </a:rPr>
              <a:t>Валентиновна</a:t>
            </a:r>
            <a:endParaRPr lang="ru-RU" b="1" i="1" dirty="0">
              <a:solidFill>
                <a:schemeClr val="tx2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2000" y="474345"/>
            <a:ext cx="7772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Презентация детского сада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Поступление  ребёнка в детский сад – очень важный момент для каждой семьи. Презентация детского сада – это праздник знакомства новых детей и их родителей с детским садом, коллективом, помещениями, программами, по которым работает детский сад. Основная задача – с первых минут общения вызвать у ребёнка радость, сформировать в сознании родителей положительный образ детского сада, продемонстрировать настрой на взаимодействие и взаимопроникновение в проблемы друг друга. Это мероприятие требует большой подготовки, но приносит огромную отдачу, облегчает процесс адаптации ребёнка к детскому саду, снижает уровень родительских тревог и опасений по поводу пребывания ребёнка в детском саду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2000" y="457200"/>
            <a:ext cx="8001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 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Анкетирование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Одна из активных форм получения и обмена информацией по разным вопросам работы детского сада. Анкетирование помогает педагогическому коллективу получить наиболее полную информацию по определённым вопросам, проанализировать её и правильно спланировать дальнейшую работу в этом направлении. С другой стороны, анкетирование помогает родителям серьёзнее задуматься на ту или иную тему, оценить свои педагогические возможности, и др.Анкетирование давно и прочно вошло в работу детского сада, у такой формы взаимодействия с родителями есть плюсы: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Быстрое получение информации по какой-либо проблеме;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Достоверность информации;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Возможность охватить всех родителей.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14400" y="609600"/>
            <a:ext cx="76962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Анализируя ответы родителей, педагоги получают информацию о семье, запросах и ожиданиях родителей по отношению к детскому саду, об особенностях ребёнка, о готовности родителей взаимодействовать с педагогами по тем или иным вопросам воспитания, качестве питания и др.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анкете обязательно должны присутствовать: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Вежливое обращение к родителям;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Краткое вступление с обозначением цели анкетирования;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Вопросы, при необходимости варианты ответов на них;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Благодарность за взаимодействие в конце анкеты.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5800" y="335846"/>
            <a:ext cx="8001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Общие принципы создания анкет для родителей в детском саду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Создание анкет для родителей – не такой простой вопрос, как кажется на первый взгляд. Неправильно составленная анкета может препятствовать диалогу между воспитателем и семьей, запутать респондента, который даст неверные или неточные ответы. Как составить анкету правильно?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зависимости от целей опроса можно использовать тематические или социальные анкеты. В общем случае анкета для родителей для ДОУ состоит из таких блоков: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вводный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указание цели анкетирования, объяснение правил заполнения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анкеты;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основная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часть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вопросы по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теме;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социально-демографическая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часть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выявление личных, биографических данных и социального положения родителей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90600" y="762001"/>
            <a:ext cx="7467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Указанные блоки можно дополнить подробной инструкцией по заполнению, благодарностью за взаимодействие и примерами ответов на сложные вопросы.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взаимодействии с родителями во время собрания или личной беседы, которое предусматривает оценку результатов анкетирования, педагог должен демонстрировать тактичность и беспристрастность.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14400" y="685800"/>
            <a:ext cx="7543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Информацию, которую получают в ходе опросов, можно разделить на стандартизованную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нестандартизованную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В первом случае респондент выбирает из предложенных вариантов, во втором – пишет развернутые ответы самостоятельно. Анкета может состоять из двух видов вопросов. Количественному измерению поддается информация, которая получена в ходе заполнения стандартизированных анкет, поэтому для наглядности предпочтительнее использовать этот вариант. По итогам обработки опросов составляется таблица результатов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9600" y="609600"/>
            <a:ext cx="7924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составлении вопросов стоит избегать таких распространенных ошибок: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неоднозначность и сложность формулировок;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формулирование вопросов так, что они наводят респондента на определенный ответ;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использование преувеличений или ярлыков.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Если анкетирование предполагает сбор персональных данных, то родители должны быть предупреждены об этом. Анкетирование проводится только после их согласия на сбор и обработку персональной информации, которое оформляется в письменном виде. Всегда, когда это возможно, лучше делать анкетирование обезличенным.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3400" y="381000"/>
            <a:ext cx="81534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Когда и как проводится анкетирование родителей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Анкеты для родителей в ДОУ должны заполняться несколько раз в год и обязательно при поступлении ребенка в детский сад. Хорошим началом взаимодействия родителей и воспитателей станет анкетирование до зачисления малыша в группу. Заполнение анкеты на этом этапе поможет правильно спрогнозировать и скорректировать параметры готовности ребенка к посещению ДОУ. Также рекомендуется провести анкетирование после первых двух недель посещения ребенком садика.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Анкеты можно раздавать для заполнения дома и собирать на родительском собрании или за неделю до его проведения, если информация требует предварительной обработки.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3400" y="239152"/>
            <a:ext cx="80772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Образец Анкета для определения отношения родителей к детской игре и выбору игрушек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Уважаемые родители!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Игра в жизни каждого ребенка имеет большое значение. В процессе игры дети развиваются, учатся общаться, осваивают социальный опыт. Особого внимания требует вопрос выбора игрушек для ребенка. Для того чтобы детская игра была содержательной и эмоционально насыщенной не только в дошкольном образовательном учреждении, но в условиях семьи, просим вас ответить на вопросы данной анкеты.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Часто ли вы играете с ребенком дома?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часто;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редко;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иногда;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ребенок организует игры самостоятельно.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В какие игры вы играете с ребенком? ________________________________________________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В какие игры чаще всего играет ваш ребенок?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609600" y="277387"/>
            <a:ext cx="79248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Любите ли наблюдать, как играет ваш ребенок? _______________________________________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Можно ли, на ваш взгляд, наблюдая игру ребенка, увидеть в его поведении положительные и отрицательные качества?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нет;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затрудняюсь ответить.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Какие черты характера особенно ярко проявляются у вашего ребенка в процессе игры? __________________________________________________________________________________</a:t>
            </a:r>
            <a:r>
              <a:rPr lang="ru-RU" sz="2000" dirty="0" smtClean="0"/>
              <a:t>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/>
              <a:t>Спасибо за сотрудничество!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8200" y="685800"/>
            <a:ext cx="7696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                         </a:t>
            </a:r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Проблема</a:t>
            </a:r>
          </a:p>
          <a:p>
            <a:pPr marL="514350" indent="-514350">
              <a:buAutoNum type="arabicPeriod"/>
            </a:pP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Как организовать взаимодействие семьи и детского сада?</a:t>
            </a:r>
          </a:p>
          <a:p>
            <a:pPr marL="514350" indent="-514350">
              <a:buAutoNum type="arabicPeriod"/>
            </a:pP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Как аргументировать необходимость участия родителей в жизни ребенка в детском саду?</a:t>
            </a:r>
          </a:p>
          <a:p>
            <a:pPr marL="514350" indent="-514350">
              <a:buAutoNum type="arabicPeriod"/>
            </a:pP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Как создать условия, чтобы родители желали сотрудничать с детским садом?</a:t>
            </a:r>
          </a:p>
          <a:p>
            <a:pPr marL="514350" indent="-514350">
              <a:buAutoNum type="arabicPeriod"/>
            </a:pPr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Что нужно сделать, чтобы им в детском саду было интересно?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14400" y="685801"/>
            <a:ext cx="7391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1.Анкета для родителей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«Ваши взаимоотношения с детьми»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90600" y="1447801"/>
            <a:ext cx="5867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2.Анкета для родителей по ознакомлению с родным городом Кемерово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90600" y="2362200"/>
            <a:ext cx="5867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3.Анкета "Семейные традиции"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90600" y="2828836"/>
            <a:ext cx="5867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4.Анкета  "Сохранение и укрепление здоровья ребенка в семье«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Задание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составить анкеты по вариантам (10 вопросов)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1вариант-1,2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 вариант-3,4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8200" y="457201"/>
            <a:ext cx="7924800" cy="5787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Педагогические беседы с родителями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Это наиболее доступная форма установления связи педагога с семьей, она может использоваться как самостоятельно, так и в сочетании с другими формами: беседа при посещении семей, на родительском собрании, консультации.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оказать родителям своевременную помощь по тому или иному вопросу воспитания, способствовать достижению единой точки зрения по этим вопросам.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Ведущая роль здесь отводится воспитателю, он заранее планирует тематику и структуру беседы.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Рекомендуется при проведении беседы выбирать наиболее подходящие условия и начинать ее с нейтральных вопросов, затем переходить непосредственно к главным темам.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5800" y="533400"/>
            <a:ext cx="7543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Посещение семьи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Воспитатель своей группы должен посетить семьи своих воспитанников.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Целью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посещения семьи воспитанника может быть поддержка успехов ребёнка, развитие контактов с семьёй, изучение опыта семейного воспитания или совместное обсуждение значимых для семьи  и детского сада служат материалом для проектирования последующих взаимодействий с родителями и другими членами семьи.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8200" y="457200"/>
            <a:ext cx="7772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консультации для родителей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Цель консультации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повышение педагогической грамотности родителей по вопросам воспитания и обучения ребёнка, решение проблемных вопросов, активизация педагогических умений родителей. Их тематику можно определить, проанализировав родительские потребности и интересы, например путём анкетирования. Их цель – помочь родителям в разрешении сложных педагогических ситуаций, проинформировать об успехах, достижениях ребёнка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95400" y="1447800"/>
            <a:ext cx="70104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Как идти к новому качеству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Взаимодействия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Девиз:</a:t>
            </a:r>
            <a:endParaRPr lang="ru-RU" sz="4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2971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Мы хотим работать вместе с вами, а не вместо вас!</a:t>
            </a:r>
            <a:endParaRPr lang="ru-RU" sz="44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267200"/>
          </a:xfrm>
        </p:spPr>
        <p:txBody>
          <a:bodyPr/>
          <a:lstStyle/>
          <a:p>
            <a:pPr algn="ctr">
              <a:buNone/>
            </a:pPr>
            <a:r>
              <a:rPr lang="ru-RU" sz="44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Сотрудничество детского сада и семьи.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Поиск единых подходов в воспитании и образовании ребенка.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 Работа в  «одной команде».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4. Создание атмосферы взаимопонимания, взаимодоверия, взаимоуважения, общности интересов.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5. Оказание педагогической помощи семье.</a:t>
            </a:r>
          </a:p>
          <a:p>
            <a:pPr>
              <a:buNone/>
            </a:pPr>
            <a:endParaRPr lang="ru-RU" sz="24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49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49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smtClean="0">
                <a:solidFill>
                  <a:srgbClr val="04617B">
                    <a:lumMod val="75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повысить </a:t>
            </a:r>
            <a:r>
              <a:rPr lang="ru-RU" sz="2700" dirty="0">
                <a:solidFill>
                  <a:srgbClr val="04617B">
                    <a:lumMod val="75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ответственность родителей за </a:t>
            </a:r>
            <a:r>
              <a:rPr lang="ru-RU" sz="2700" dirty="0" smtClean="0">
                <a:solidFill>
                  <a:srgbClr val="04617B">
                    <a:lumMod val="75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 результаты </a:t>
            </a:r>
            <a:r>
              <a:rPr lang="ru-RU" sz="2700" dirty="0">
                <a:solidFill>
                  <a:srgbClr val="04617B">
                    <a:lumMod val="75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учебно-воспитательного процесса</a:t>
            </a:r>
            <a:endParaRPr lang="ru-RU" sz="27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0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i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Принципы взаимодействия ДОО с родителями</a:t>
            </a:r>
            <a:endParaRPr lang="ru-RU" sz="40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038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1. Позитивный настрой на общение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2. Индивидуальный подход в работе с     родителями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3. Сотрудничество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4. Динамичность</a:t>
            </a:r>
            <a:endParaRPr lang="ru-RU" sz="32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77200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Инновационные формы работы с родителями,     </a:t>
            </a:r>
            <a:endParaRPr lang="ru-RU" sz="28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838200"/>
            <a:ext cx="8153400" cy="54559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1.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Акции</a:t>
            </a:r>
            <a:endParaRPr lang="ru-RU" sz="24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2. Дни Добрых дел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3. Совместное творчество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4. Совместные праздники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5. Совместные проекты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6. Опыт семейного воспитания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7. Родительская почта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8.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Семейный календарь</a:t>
            </a:r>
            <a:endParaRPr lang="ru-RU" sz="24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9. Индивидуальные блокноты на     каждого ребенка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10. Дни открытых дверей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0" y="685800"/>
            <a:ext cx="4876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11.Акция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12.Ассамблея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13.Вечера музыки и поэзии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14.Салон, гостиная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15.Концерты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16.День семьи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17.Сем. календарь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18.Клубы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533400"/>
            <a:ext cx="71628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Педагоги критикуют родителей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19200" y="990600"/>
            <a:ext cx="7239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-насыщение пространства семьи отрицательной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информацией, неспособность контролировать ее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потоки;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-доминирование в семье материальных ценностей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над духовными;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-отсутствие заинтересованности в личностном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развитии ребенка, нежелание решать его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проблемы;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-перенос ответственности в воспитании ребенка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 плечи детского сада (а в последующем школы,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Вуза);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-пассивность в установлении контактов с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образовательным учреждением;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219200" y="1295400"/>
            <a:ext cx="7239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НОВЫЙ ВЗГЛЯД НА РОДИТЕЛЬСКИЕ СОБРАНИЯ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609600"/>
            <a:ext cx="7467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«собрание»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показало, что цели его бывают разные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совещание, решение дел, беседа,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увеселение – по определению В.И.Даля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), но в любом случае предполагается обоюдная активность сторон.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Синонимами слова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«собрание»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являются: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сходка,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сходбище, скопление, стечение, свидание, наплыв, конгресс, конференция, митинг, консилиум и др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Современному педагогу детского сада необходимо учиться 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9200" y="1371600"/>
            <a:ext cx="7467600" cy="4419600"/>
          </a:xfrm>
        </p:spPr>
        <p:txBody>
          <a:bodyPr/>
          <a:lstStyle/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слушать и слышать родителей (а также своих коллег);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понимать невербальный язык сообщения и адекватно на него реагировать;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учиться передавать информацию разными способами;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устанавливать обратную связь.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305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Новый смысл собрания –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собрание-</a:t>
            </a:r>
            <a:b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встреча партнеров.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90600" y="1295400"/>
            <a:ext cx="75438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Диалог на родительских собраниях – это шаг к взаимопониманию,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Только диалоговая форма проведения родительского собрания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стимулирует совместную мыслительную деятельность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воспитывающих взрослых,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7924800" cy="10668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Собрания-встречи имеют ресурс стать событием для семьи и детского сада.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52600" y="1371600"/>
            <a:ext cx="65532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Встреча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это событие-переживание, проживание нескольких часов вместе, полезных часов действия;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это объединение равных; это признание множественности истин,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это открытость целевых установок;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это удивление и одобрение;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это поиск ответов на вопросы;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это опыт взаимодействия,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это возможность критически отнестись к ситуации, к себе.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Такие собрания целесообразно проводить как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годовой круг родительских встреч.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3000" y="1600200"/>
            <a:ext cx="7543800" cy="47244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Годовой круг собраний-встреч с родителями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необходимо планировать в каждой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возрастной группе дошкольной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организации,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важно предусмотреть круг встреч с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родителями всей дошкольной организации,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имеются ввиду собрания-встречи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общесадовские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3000" y="838200"/>
            <a:ext cx="7239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Первая встреча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установление контакта между педагогами и родителями.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корректное наблюдение за родителями,  определение типа поведения родителей в коммуникации, особенностей реакции,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9200" y="762000"/>
            <a:ext cx="7162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Вторая встреча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–определение общих для детского сада и семьи проблем воспитания детей. Результатом этой встречи может стать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понимание проблем и согласие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решать их совместно.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В ходе второй встречи родители и педагоги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определяют, проясняют, обозначают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проблемы на языке трудностей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 advClick="0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95400" y="609600"/>
            <a:ext cx="6705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Третья встреча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направлена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 понимание ценности взаимодействия в диаде «педагог – родитель»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проблемном поле воспитания детей,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принятие совместного решения действовать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не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унижая достоинства ребенка и родителя.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Результатом взаимодействия может стать проект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сотрудничества детского сада и семьи.</a:t>
            </a:r>
            <a:endParaRPr lang="ru-RU" sz="2800" dirty="0"/>
          </a:p>
        </p:txBody>
      </p:sp>
    </p:spTree>
  </p:cSld>
  <p:clrMapOvr>
    <a:masterClrMapping/>
  </p:clrMapOvr>
  <p:transition advClick="0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8200" y="914400"/>
            <a:ext cx="7467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Четвертая встреча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–установление обратной связи.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Результат – высказывание своей точки зрения на содержание, формы и в целом результат взаимодействия педагогов и родителей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проблемном поле воспитания детей.</a:t>
            </a:r>
          </a:p>
        </p:txBody>
      </p:sp>
    </p:spTree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3058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Родители критикуют педагогов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95400" y="1219200"/>
            <a:ext cx="70866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-отсутствие всестороннего внимания к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ребенку, его физическому и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интеллектуальному развитию;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-отсутствие веры в способности ребенка;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слабую подготовку к школе;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-возрастающие потребности учреждений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материальной поддержке образования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 стороны семьи;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-пассивность в установлении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разнообразных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социокультурных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контактов с семьей и др.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609600"/>
            <a:ext cx="7772400" cy="914400"/>
          </a:xfrm>
        </p:spPr>
        <p:txBody>
          <a:bodyPr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ПРИМЕРНАЯ ТЕМАТИКА РОДИТЕЛЬСКИХ СОБРАНИЙ-ВСТРЕЧ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09800" y="1524000"/>
            <a:ext cx="6092952" cy="2690376"/>
          </a:xfrm>
        </p:spPr>
        <p:txBody>
          <a:bodyPr>
            <a:no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Возрастные особенности детей.</a:t>
            </a:r>
            <a:endParaRPr lang="ru-RU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Задачи воспитания и обучения детей.</a:t>
            </a:r>
            <a:endParaRPr lang="ru-RU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Здоровый ребенок.</a:t>
            </a:r>
            <a:endParaRPr lang="ru-RU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Мир детской игры.</a:t>
            </a:r>
            <a:endParaRPr lang="ru-RU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Социальный мир отношений.</a:t>
            </a:r>
            <a:endParaRPr lang="ru-RU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Как общаться с ребенком?</a:t>
            </a:r>
            <a:endParaRPr lang="ru-RU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Семейные традиции.</a:t>
            </a:r>
            <a:endParaRPr lang="ru-RU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Эмоциональное развитие детей.</a:t>
            </a:r>
            <a:endParaRPr lang="ru-RU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Растим детей патриотами.</a:t>
            </a:r>
            <a:endParaRPr lang="ru-RU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ru-RU" sz="28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Летний отдых в семье.</a:t>
            </a:r>
            <a:endParaRPr lang="ru-RU" sz="28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685800"/>
            <a:ext cx="5562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Ребенок и дорога.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Скоро в школу.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Миссия родителя.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Материнство.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Отцовство.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Родительская мудрая любовь.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Совесть рода.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Ответственность за слова.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 Роскошь общения детей и родителей.</a:t>
            </a:r>
          </a:p>
        </p:txBody>
      </p:sp>
    </p:spTree>
  </p:cSld>
  <p:clrMapOvr>
    <a:masterClrMapping/>
  </p:clrMapOvr>
  <p:transition advClick="0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8199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МЕТОДИЧЕСКИЕ РЕКОМЕНДАЦИИ ПО ПРОВЕДЕНИЮ СОБРАНИЙ-ВСТРЕЧ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29673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71600" y="1524001"/>
            <a:ext cx="7239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Собрания-встречи могут проходить в разных формах и носить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интригующие названия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(дискуссионные качели, круглый стол с острыми углами, вечер вопросов и ответов, встречи отцов, встречи мам, семейные гостиные, диспуты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т.д.).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Информацию для собраний-встреч необходимо отбирать в логике заявленной темы, продумывая способы ее подачи.</a:t>
            </a:r>
          </a:p>
        </p:txBody>
      </p:sp>
    </p:spTree>
  </p:cSld>
  <p:clrMapOvr>
    <a:masterClrMapping/>
  </p:clrMapOvr>
  <p:transition advClick="0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28800" y="609600"/>
            <a:ext cx="6781800" cy="4984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Цель встречи формулируется так, чтобы родители понимали значимость и важность этого события.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объявлении указывается время, место, регламент собрания встречи.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Важно приготовить индивидуальные приглашения, украшенные с помощью детей.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 родителями, которые не смогут прийти на встречу, в последующем проводится индивидуальная беседа.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627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ОРГАНИЗАЦИЯ СОБРАНИЙ-ВСТРЕЧ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90600" y="1143000"/>
            <a:ext cx="7696200" cy="4984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Важно продумать время начала собрания и регламент(не дольше полутора часов), о чем сообщается родителям в начале встречи, место проведения и расположение родителей.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• Диалогу способствует размещение родителей за столами, поставленными в круг либо полукругом.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• Собрания-встречи можно проводить в методическом кабинете, музыкальном зале, спортивном зале, экологической студии  других помещениях.</a:t>
            </a:r>
          </a:p>
        </p:txBody>
      </p:sp>
    </p:spTree>
  </p:cSld>
  <p:clrMapOvr>
    <a:masterClrMapping/>
  </p:clrMapOvr>
  <p:transition advClick="0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2865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методы взаимодействия с родителями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38200" y="1219200"/>
            <a:ext cx="68554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Метод групповой дискуссии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41420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041420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14401" y="1752600"/>
            <a:ext cx="62912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Метод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видеокоррекции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90600" y="2286000"/>
            <a:ext cx="50816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Метод игры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2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810000" y="3244334"/>
            <a:ext cx="1865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990600" y="2667000"/>
            <a:ext cx="68563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Метод совместных действий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143000" y="3244334"/>
            <a:ext cx="69132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Метод конструктивного спора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2800" dirty="0"/>
          </a:p>
        </p:txBody>
      </p:sp>
    </p:spTree>
  </p:cSld>
  <p:clrMapOvr>
    <a:masterClrMapping/>
  </p:clrMapOvr>
  <p:transition advClick="0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МЕТОДИЧЕСКИЕ РЕКОМЕНДАЦИИ ПО ПРОВЕДЕНИЮ СОБРАНИЙ-ВСТРЕЧ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5800" y="1997838"/>
            <a:ext cx="7467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Собрания-встречи могут проходить в разных формах и носить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интригующие названия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дискуссионные качели, круглый стол с острыми углами, вечер вопросов и ответов, встречи отцов, встречи мам, семейные гостиные, диспуты и т.д.).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Информацию для собраний-встреч необходимо отбирать в логике заявленной темы, продумывая способы ее подачи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 advClick="0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8305800" cy="22860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Подготовка и проведение собрания-встречи.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43000" y="1066800"/>
            <a:ext cx="7467600" cy="44774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Определение темы-проблемы.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Очень важно посоветоваться с родителями детей относительно того, какие вопросы и проблемы их интересуют. Много тем можно почерпнуть из социально- педагогической диагностики семей Вашей группы, то проблемное поле, которое покажет диагностика семей, может стать кругом тем собраний-встреч на год, а может быть, и весь период пребывания дошкольника в детском саду.</a:t>
            </a:r>
          </a:p>
        </p:txBody>
      </p:sp>
    </p:spTree>
  </p:cSld>
  <p:clrMapOvr>
    <a:masterClrMapping/>
  </p:clrMapOvr>
  <p:transition advClick="0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2865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определение цели- результата собрания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295400" y="1066800"/>
            <a:ext cx="73914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Организующим собрание-встречу необходимо знать: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зачем Вы проводите эту встречу?  что будет являться главным, ведущим в Вашем общении?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каких результатов в общении Вы хотите достичь?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 каким выводам Вы будете устремлять участников собрания встречи?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Цель-результат – это предполагаемый прогноз итога собрания-встречи.</a:t>
            </a:r>
          </a:p>
        </p:txBody>
      </p:sp>
    </p:spTree>
  </p:cSld>
  <p:clrMapOvr>
    <a:masterClrMapping/>
  </p:clrMapOvr>
  <p:transition advClick="0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определить форму проведения собрания-встречи.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76400" y="1981200"/>
            <a:ext cx="6705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Собрания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могут проводиться в форме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лекции (в роли лектора – педагог, психолог, врач), дискуссии, работы по группам для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обсуждения важнейших вопросов работы и т.д.</a:t>
            </a:r>
          </a:p>
        </p:txBody>
      </p:sp>
    </p:spTree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3400" y="1066800"/>
            <a:ext cx="7924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Взаимодействие педагогов детского сада с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семьей дошкольника – это…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Методы проведения родительского собрания-встречи</a:t>
            </a:r>
            <a:endParaRPr lang="ru-RU" sz="3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62000" y="1720840"/>
            <a:ext cx="7696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Выбери дистанцию.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Ход.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Педагог объявляет какой-нибудь предмет символом обсуждаемой темы встречи с родителями и ставит его в центре комнаты. Затем педагог предлагает родителям встать на таком расстоянии от предмета, которое могло бы лучше всего продемонстрировать их близость или отдалённость по отношению к теме встречи. Затем каждый из родителей одним предложением объясняет выбранное им расстояние.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38200" y="685800"/>
            <a:ext cx="7467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Кто он?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Воспитатель предлагает описать внешность, особые приметы какого-либо человека, не называя его имени. Работа ведётся в группах или в парах. Каждая группа выбирает участника, описывает его, а все остальные угадывают, кто это. Победит та группа, которая больше всех угадает представленных участников.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Три предмета.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Каждый из участников должен положить на стол три предмета, которые есть у него под рукой или в сумке. Его сосед, глядя на эти предметы, должен определить склонности и интересы их владельца.</a:t>
            </a:r>
          </a:p>
        </p:txBody>
      </p:sp>
    </p:spTree>
  </p:cSld>
  <p:clrMapOvr>
    <a:masterClrMapping/>
  </p:clrMapOvr>
  <p:transition advClick="0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9131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Роль ведущего на родительском собрании</a:t>
            </a:r>
            <a:r>
              <a:rPr lang="ru-RU" sz="5400" b="1" dirty="0" smtClean="0"/>
              <a:t>: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43000" y="1219200"/>
            <a:ext cx="7543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Хорошо продумайте и запишите на листке бумаги первые 2-3 предложения Вашей речи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Правильно представьтесь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Коротко, но подчеркните те стороны Вашего статуса и роли в отношении детей, которые составят основу вашего авторитета и значимости в глазах родителей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Никогда не начинайте с извинений, даже в том случае, если начало встречи затянулось, возникли накладки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2400" cy="327660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Извинения немедленно поставят вас в позицию снизу и уменьшат значимость вашей информации в глазах слушателей.</a:t>
            </a:r>
            <a:b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 Важно начать разговор в тишине. Найдите способ привлечь к себе внимание. Желательно это сделать нестандартно, так, чтобы выбранный вами способ не напоминал урок.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90600" y="533400"/>
            <a:ext cx="7620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Взаимодействие педагогов и родителей – это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 Сотрудничество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 Сотворчество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 Действие вместе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 Понимание другого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 Понимание одной цели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 Общение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 Вместе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 Рядом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 Отношение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 Дружба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 Любовь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 Связь</a:t>
            </a:r>
          </a:p>
        </p:txBody>
      </p:sp>
    </p:spTree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3000" y="609601"/>
            <a:ext cx="7620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Формы взаимодействия в педагогике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Форма обозначает внешнюю сторону организации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процесса взаимодействия, определяющую,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когда,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где,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кто и как обучается, общается, взаимодействует.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Установление форм взаимодействия зависит от: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 целей,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 содержания,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 методов и средств, с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 состава участников взаимодействия, а также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материальных условий.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62000" y="304153"/>
            <a:ext cx="78486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Все формы с родителями подразделяются на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коллективные (массовые), индивидуальные и наглядно-информационные;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традиционные и нетрадиционные.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Коллективные (массовые) формы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подразумевают работу со всем или большим составом родителей ДОУ (группы). Это совместные мероприятия педагогов и родителей. Некоторые из них подразумевают участие и детей.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Индивидуальные формы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предназначены для дифференцированной работы с родителями воспитанников.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Наглядно-информационные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играют роль опосредованного общения между педагогами и родителями.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685800" y="262853"/>
            <a:ext cx="79248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настоящее время сложились устойчивые формы работы детского сада с семьей, которые в дошкольной педагогике принято считать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традиционными.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Это формы работы проверенные временем. Их классификация, структура, содержание, эффективность описаны во многих научных и методических источниках. К таким формам можно отнести педагогическое просвещение родителей. Осуществляется оно в двух направлениях:</a:t>
            </a:r>
          </a:p>
          <a:p>
            <a:pPr lvl="0"/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внутри детского сада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проводится работа с родителями воспитанников данного ДОУ;</a:t>
            </a: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работа с родителями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за пределами ДОУ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Ее цель – охватить подавляющее большинство родителей дошкольников независимо от того, посещают их дети детский сад или нет.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844</TotalTime>
  <Words>2585</Words>
  <Application>Microsoft Office PowerPoint</Application>
  <PresentationFormat>Экран (4:3)</PresentationFormat>
  <Paragraphs>278</Paragraphs>
  <Slides>53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53</vt:i4>
      </vt:variant>
    </vt:vector>
  </HeadingPairs>
  <TitlesOfParts>
    <vt:vector size="54" baseType="lpstr">
      <vt:lpstr>Поток</vt:lpstr>
      <vt:lpstr>                              </vt:lpstr>
      <vt:lpstr>Слайд 2</vt:lpstr>
      <vt:lpstr>Педагоги критикуют родителей</vt:lpstr>
      <vt:lpstr>Родители критикуют педагогов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Девиз:</vt:lpstr>
      <vt:lpstr> Цель: повысить ответственность родителей за   результаты учебно-воспитательного процесса</vt:lpstr>
      <vt:lpstr>  Принципы взаимодействия ДОО с родителями</vt:lpstr>
      <vt:lpstr>Инновационные формы работы с родителями,     </vt:lpstr>
      <vt:lpstr>Слайд 29</vt:lpstr>
      <vt:lpstr>Слайд 30</vt:lpstr>
      <vt:lpstr>                  </vt:lpstr>
      <vt:lpstr>Современному педагогу детского сада необходимо учиться :</vt:lpstr>
      <vt:lpstr>Новый смысл собрания – собрание- встреча партнеров.</vt:lpstr>
      <vt:lpstr>Собрания-встречи имеют ресурс стать событием для семьи и детского сада.</vt:lpstr>
      <vt:lpstr>Такие собрания целесообразно проводить как годовой круг родительских встреч.</vt:lpstr>
      <vt:lpstr>Слайд 36</vt:lpstr>
      <vt:lpstr>Слайд 37</vt:lpstr>
      <vt:lpstr>Слайд 38</vt:lpstr>
      <vt:lpstr>Слайд 39</vt:lpstr>
      <vt:lpstr>ПРИМЕРНАЯ ТЕМАТИКА РОДИТЕЛЬСКИХ СОБРАНИЙ-ВСТРЕЧ</vt:lpstr>
      <vt:lpstr>Слайд 41</vt:lpstr>
      <vt:lpstr>МЕТОДИЧЕСКИЕ РЕКОМЕНДАЦИИ ПО ПРОВЕДЕНИЮ СОБРАНИЙ-ВСТРЕЧ</vt:lpstr>
      <vt:lpstr>Слайд 43</vt:lpstr>
      <vt:lpstr>ОРГАНИЗАЦИЯ СОБРАНИЙ-ВСТРЕЧ</vt:lpstr>
      <vt:lpstr>методы взаимодействия с родителями:</vt:lpstr>
      <vt:lpstr>МЕТОДИЧЕСКИЕ РЕКОМЕНДАЦИИ ПО ПРОВЕДЕНИЮ СОБРАНИЙ-ВСТРЕЧ</vt:lpstr>
      <vt:lpstr>Подготовка и проведение собрания-встречи.</vt:lpstr>
      <vt:lpstr>определение цели- результата собрания.</vt:lpstr>
      <vt:lpstr>определить форму проведения собрания-встречи.</vt:lpstr>
      <vt:lpstr>Методы проведения родительского собрания-встречи</vt:lpstr>
      <vt:lpstr>Слайд 51</vt:lpstr>
      <vt:lpstr>Роль ведущего на родительском собрании:</vt:lpstr>
      <vt:lpstr>  5. Извинения немедленно поставят вас в позицию снизу и уменьшат значимость вашей информации в глазах слушателей. 6. Важно начать разговор в тишине. Найдите способ привлечь к себе внимание. Желательно это сделать нестандартно, так, чтобы выбранный вами способ не напоминал урок.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Интерактивная викторина</dc:title>
  <dc:creator>андрей</dc:creator>
  <cp:lastModifiedBy>User</cp:lastModifiedBy>
  <cp:revision>112</cp:revision>
  <dcterms:created xsi:type="dcterms:W3CDTF">2014-08-08T11:31:25Z</dcterms:created>
  <dcterms:modified xsi:type="dcterms:W3CDTF">2024-12-26T08:46:33Z</dcterms:modified>
</cp:coreProperties>
</file>