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4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2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1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3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B7A4-618E-494D-A337-F9851EA8C188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04E5-4F98-49AC-BFE1-E9D1BC4C4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«Устройство компьютера»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589240"/>
            <a:ext cx="2336304" cy="910952"/>
          </a:xfrm>
        </p:spPr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1179070900_a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3"/>
            <a:ext cx="8229600" cy="66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Ustroystvo-sistemnogo-blo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829800" y="381000"/>
            <a:ext cx="838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9829800" y="3810000"/>
            <a:ext cx="838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Первое о чем надо узнать Илье, это системный блок.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2963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Системный блок</a:t>
            </a:r>
            <a:r>
              <a:rPr lang="ru-RU" dirty="0" smtClean="0"/>
              <a:t> – основной блок компьютерной системы. В нем располагаются устройства, считающиеся внутренними. Устройства, подключающиеся к системному блоку снаружи, считаются внешними. В системный блок входит процессор, оперативная память, накопители на жестких и гибких магнитных дисках, на оптический дисках и некоторые другие устройства.</a:t>
            </a:r>
            <a:endParaRPr lang="ru-RU" dirty="0"/>
          </a:p>
        </p:txBody>
      </p:sp>
      <p:pic>
        <p:nvPicPr>
          <p:cNvPr id="1026" name="Picture 2" descr="C:\Users\Света\Downloads\a1ntyk8uowl._sl1500_2048x204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77" y="439797"/>
            <a:ext cx="2441848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88164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же входит в системный блок?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2052" y="3250977"/>
            <a:ext cx="81087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Центральный процессор</a:t>
            </a:r>
            <a:r>
              <a:rPr lang="ru-RU" dirty="0" smtClean="0"/>
              <a:t> можно назвать королем системного блока. А какие функции у хорошего короля, который заботиться о своем государстве? Запомни Илья эти функции: УПРАВЛЯТЬ И ОБРАБАТЫВАТЬ ИНФОРМАЦИЮ.</a:t>
            </a:r>
          </a:p>
          <a:p>
            <a:r>
              <a:rPr lang="ru-RU" b="0" dirty="0" smtClean="0">
                <a:effectLst/>
              </a:rPr>
              <a:t>Я мудрее всех на свете,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Знают это даже дети.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Без моих советов важных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И решений, столь отважных,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Так скажу я вам, друзья,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Обойтись никак нельзя.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Всем я очень помогаю,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Весь контроль осуществляю,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Слово с делом совмещаю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И разумно управляю.</a:t>
            </a:r>
          </a:p>
        </p:txBody>
      </p:sp>
      <p:pic>
        <p:nvPicPr>
          <p:cNvPr id="1027" name="Picture 3" descr="C:\Users\Света\Downloads\e5-2687wv2-lg__68231.1554789022_1.12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30" y="4524611"/>
            <a:ext cx="2242220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Располагается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процессор на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материнской плате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Почему такое странное название? Давайте подумаем, какая основная функция мамы в семье? Вести хозяйство. Именно поэтому эта плата называется материнской. Она обеспечивает связь между устройствами. Основные блоки: разъемы для подключения устройств, шина для передачи сигналов между устройствами, набор микросхем для осуществления контроля.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Память компьютера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также как и память человека предназначена для хранения информации. Человек запоминает любимые стихи, тропинку по которой быстрее всего добраться до дома, правила умножения столбиком, способ изготовления самолетика из листа бумаги и многое другое. Всё это хранит его память, но те же сведения могут храниться и в памяти компьютера.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Память служит для хранения информации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Существуют два вида памяти: оперативная и постоянная. Устройства их реализующие, называются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оперативное запоминающее устройство 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постоянное запоминающее устройство.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ПЗУ хранятся инструкции, определяющие порядок работы при включении компьютера. Эти инструкции не удаляются даже при выключении компьютера.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программы и данные, необходимые для работы компьютера, помещаются в ОЗУ. Процессор может мгновенно обращаться к информации, находящейся в оперативной памяти. После отключения источника питания вся информация, содержащаяся в оперативной памяти, теряется.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длительного хранения информации используется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долговременная память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магнитные диски, оптические диски, другие устройства.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Магнитные диски</a:t>
            </a:r>
            <a:r>
              <a:rPr lang="ru-RU" dirty="0"/>
              <a:t> – это круглые диски из пластика или металла, покрытые магнитным веществом. Магнитные диски бывают жесткие и гибкие. </a:t>
            </a:r>
            <a:r>
              <a:rPr lang="ru-RU" b="1" i="1" dirty="0"/>
              <a:t>Жесткие диски</a:t>
            </a:r>
            <a:r>
              <a:rPr lang="ru-RU" dirty="0"/>
              <a:t> большой емкости встроены внутрь системного блока и постоянно находятся там. В системном блоке находятся и дисководы гибких магнитных дисков – </a:t>
            </a:r>
            <a:r>
              <a:rPr lang="ru-RU" b="1" i="1" dirty="0"/>
              <a:t>дискет</a:t>
            </a:r>
            <a:r>
              <a:rPr lang="ru-RU" dirty="0"/>
              <a:t>. Дискета вручную вставляется в дисковод через специальное отверстие в корпусе системного блока</a:t>
            </a:r>
          </a:p>
        </p:txBody>
      </p:sp>
      <p:pic>
        <p:nvPicPr>
          <p:cNvPr id="5122" name="Picture 2" descr="C:\Users\Света\Downloads\post-238590-13022627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09670"/>
            <a:ext cx="3293640" cy="58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82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Монитор - является одним из главных универсальных средств вывода информации, которое показывает, что делает компьютер в данный момент.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Монитор подключается к видеокарте, установленной в системном блоке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Монитор</a:t>
            </a:r>
            <a:r>
              <a:rPr lang="ru-RU" sz="2400" dirty="0"/>
              <a:t> предназначен </a:t>
            </a:r>
            <a:r>
              <a:rPr lang="ru-RU" sz="2400" dirty="0" smtClean="0"/>
              <a:t>для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</a:t>
            </a:r>
            <a:r>
              <a:rPr lang="ru-RU" sz="2400" dirty="0"/>
              <a:t>вывода символьной </a:t>
            </a:r>
            <a:r>
              <a:rPr lang="ru-RU" sz="2400" dirty="0" smtClean="0"/>
              <a:t>и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</a:t>
            </a:r>
            <a:r>
              <a:rPr lang="ru-RU" sz="2400" dirty="0"/>
              <a:t>графической </a:t>
            </a:r>
            <a:r>
              <a:rPr lang="ru-RU" sz="2400" dirty="0" smtClean="0"/>
              <a:t>информации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</a:t>
            </a:r>
            <a:r>
              <a:rPr lang="ru-RU" sz="2400" dirty="0"/>
              <a:t>на экран. Он отдаленно </a:t>
            </a:r>
            <a:endParaRPr lang="ru-RU" sz="2400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напоминает бытовой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</a:t>
            </a:r>
            <a:r>
              <a:rPr lang="ru-RU" sz="2400" dirty="0"/>
              <a:t>телевизор.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7" descr="benq-bl902tm-9hl5flasbe-cerny-bl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4545"/>
          <a:stretch>
            <a:fillRect/>
          </a:stretch>
        </p:blipFill>
        <p:spPr bwMode="auto">
          <a:xfrm>
            <a:off x="4572000" y="2095500"/>
            <a:ext cx="457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39000" y="3810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C:\Users\Света\Downloads\post-238590-13022627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40" y="4258806"/>
            <a:ext cx="1997496" cy="23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ввода текстовой и числовой информации используется клавиатура</a:t>
            </a:r>
          </a:p>
        </p:txBody>
      </p:sp>
      <p:pic>
        <p:nvPicPr>
          <p:cNvPr id="16389" name="Picture 5" descr="overlay-15665516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21739"/>
          <a:stretch>
            <a:fillRect/>
          </a:stretch>
        </p:blipFill>
        <p:spPr bwMode="auto">
          <a:xfrm>
            <a:off x="1752600" y="1600200"/>
            <a:ext cx="6477000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 rot="10800000" flipV="1">
            <a:off x="2819400" y="4310492"/>
            <a:ext cx="5257800" cy="19187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Клавиатура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применяется для ввода информации в память компьютера.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Будь предельно осторожен,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Ведь со мной работать сложно.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Нужно навыки иметь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Чтобы мною овладеть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Сколько символов и букв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Убегает из под рук,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Лишь легонько прикоснешься,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Посмотри на монитор,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Хоть на букву ошибешься</a:t>
            </a:r>
          </a:p>
        </p:txBody>
      </p:sp>
      <p:pic>
        <p:nvPicPr>
          <p:cNvPr id="7170" name="Picture 2" descr="C:\Users\Света\Downloads\1674796392_3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439" y="4556656"/>
            <a:ext cx="3767439" cy="20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Манипулятор «Мышь» используется для ввода графической информации в компьютер и управления</a:t>
            </a:r>
          </a:p>
        </p:txBody>
      </p:sp>
      <p:pic>
        <p:nvPicPr>
          <p:cNvPr id="17413" name="Picture 5" descr="910-0012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67" y="762000"/>
            <a:ext cx="4715634" cy="35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Света\Downloads\hTbuLCEL9m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22151"/>
          <a:stretch/>
        </p:blipFill>
        <p:spPr bwMode="auto">
          <a:xfrm>
            <a:off x="1331640" y="2554191"/>
            <a:ext cx="2670048" cy="41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0099"/>
                </a:solidFill>
              </a:rPr>
              <a:t>Дополнительные устройства</a:t>
            </a:r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609600" y="3962400"/>
            <a:ext cx="4800600" cy="2514600"/>
            <a:chOff x="384" y="2496"/>
            <a:chExt cx="3024" cy="1584"/>
          </a:xfrm>
        </p:grpSpPr>
        <p:pic>
          <p:nvPicPr>
            <p:cNvPr id="18442" name="Picture 10" descr="3115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96"/>
              <a:ext cx="1243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768" y="2736"/>
              <a:ext cx="26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99"/>
                  </a:solidFill>
                </a:rPr>
                <a:t>Микрофон необходим для ввода звуковой информации</a:t>
              </a: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457200" y="838200"/>
            <a:ext cx="8375650" cy="2322513"/>
            <a:chOff x="288" y="528"/>
            <a:chExt cx="5276" cy="1463"/>
          </a:xfrm>
        </p:grpSpPr>
        <p:pic>
          <p:nvPicPr>
            <p:cNvPr id="18439" name="Picture 7" descr="153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1632" cy="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968" y="816"/>
              <a:ext cx="2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99"/>
                  </a:solidFill>
                </a:rPr>
                <a:t>Колонки или наушники нужны для вывода звуковой информации</a:t>
              </a:r>
            </a:p>
          </p:txBody>
        </p:sp>
        <p:pic>
          <p:nvPicPr>
            <p:cNvPr id="18445" name="Picture 13" descr="381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67" b="3999"/>
            <a:stretch>
              <a:fillRect/>
            </a:stretch>
          </p:blipFill>
          <p:spPr bwMode="auto">
            <a:xfrm>
              <a:off x="4224" y="528"/>
              <a:ext cx="1340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C:\Users\Света\Downloads\1695939092_gas-kvas-com-p-kartinki-ilya-muromets-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909880"/>
            <a:ext cx="2359025" cy="36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Илья ты понял что такое ПК?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Назовите </a:t>
            </a:r>
            <a:r>
              <a:rPr lang="ru-RU" dirty="0"/>
              <a:t>основные части ПК.</a:t>
            </a:r>
          </a:p>
          <a:p>
            <a:r>
              <a:rPr lang="ru-RU" dirty="0" smtClean="0"/>
              <a:t>Какие </a:t>
            </a:r>
            <a:r>
              <a:rPr lang="ru-RU" dirty="0"/>
              <a:t>устройства входят в состав  системного блока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78886" y="32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0945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Системный блок, монитор, мышь</a:t>
            </a:r>
            <a:endParaRPr lang="ru-RU" dirty="0"/>
          </a:p>
        </p:txBody>
      </p:sp>
      <p:pic>
        <p:nvPicPr>
          <p:cNvPr id="6" name="Picture 5" descr="Ustroystvo-sistemnogo-blo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73" y="1614311"/>
            <a:ext cx="6531084" cy="458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7"/>
            <a:ext cx="7920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Теперь, Илья, тебе не надо лежать на печи, продолжай знакомиться с новыми технологиями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НОВЫХ ВСТРЕЧ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!!!!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Света\Downloads\Ilya-Murom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7259"/>
            <a:ext cx="4427984" cy="24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Пока Илья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Муромец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года лежал на печи,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появились новые технологии. </a:t>
            </a:r>
          </a:p>
          <a:p>
            <a:pPr marL="0" indent="0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захотелось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Илье,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овладеть новыми технологиями.</a:t>
            </a:r>
          </a:p>
          <a:p>
            <a:endParaRPr lang="ru-RU" dirty="0"/>
          </a:p>
        </p:txBody>
      </p:sp>
      <p:pic>
        <p:nvPicPr>
          <p:cNvPr id="13314" name="Picture 2" descr="C:\Users\Света\Downloads\1052869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40" r="3891" b="42108"/>
          <a:stretch/>
        </p:blipFill>
        <p:spPr bwMode="auto">
          <a:xfrm>
            <a:off x="5292080" y="1916832"/>
            <a:ext cx="43099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вета\Downloads\2272670dfbc2f40b16dd24b6f63d3ec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48" y="4693658"/>
            <a:ext cx="2855541" cy="19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Пошёл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к своему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Добрыни.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Добрыня был, очень занят. Он играл в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Minecraft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Добрыня только сказал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Илье: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-“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бы овладеть новыми технологиями , надо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познакомится сначала с ПК”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Света\Downloads\2272670dfbc2f40b16dd24b6f63d3e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Илья не очень понял, что такое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решил разобраться.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разобраться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увидеть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глазами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сможете решить проблему и приступить к совершенствованию, пока в полной мере не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разберетесь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решил Илья узнать из чего состоит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3400" y="228600"/>
            <a:ext cx="3962400" cy="2209800"/>
          </a:xfrm>
          <a:prstGeom prst="wedgeEllipseCallout">
            <a:avLst>
              <a:gd name="adj1" fmla="val 57653"/>
              <a:gd name="adj2" fmla="val 49639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400">
                <a:solidFill>
                  <a:srgbClr val="000099"/>
                </a:solidFill>
              </a:rPr>
              <a:t>Всем привет!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3400" y="228600"/>
            <a:ext cx="3962400" cy="2209800"/>
          </a:xfrm>
          <a:prstGeom prst="wedgeEllipseCallout">
            <a:avLst>
              <a:gd name="adj1" fmla="val 57333"/>
              <a:gd name="adj2" fmla="val 49639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Хочешь узнать как устроен компьютер?</a:t>
            </a:r>
          </a:p>
        </p:txBody>
      </p:sp>
      <p:pic>
        <p:nvPicPr>
          <p:cNvPr id="2050" name="Picture 2" descr="C:\Users\Света\Downloads\219326-bogatyr-ilya-murome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33" y="1448926"/>
            <a:ext cx="4994919" cy="49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57200" y="228600"/>
            <a:ext cx="4546848" cy="2624336"/>
          </a:xfrm>
          <a:prstGeom prst="wedgeEllipseCallout">
            <a:avLst>
              <a:gd name="adj1" fmla="val 57074"/>
              <a:gd name="adj2" fmla="val 4437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Предлагаю с Ильёю узнать что такое персональный компьютер.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6671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3754">
            <a:off x="0" y="838200"/>
            <a:ext cx="6705600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Это персональный компьютер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239000" y="3810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60212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Илья, сокрушённо он называется ПК.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а\Downloads\bogatyr-l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0272"/>
            <a:ext cx="3429228" cy="37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Персональный компьютер включает в себя</a:t>
            </a:r>
          </a:p>
        </p:txBody>
      </p:sp>
      <p:pic>
        <p:nvPicPr>
          <p:cNvPr id="8201" name="Picture 9" descr="2079-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4084"/>
          <a:stretch>
            <a:fillRect/>
          </a:stretch>
        </p:blipFill>
        <p:spPr bwMode="auto">
          <a:xfrm>
            <a:off x="1019376" y="747713"/>
            <a:ext cx="3886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486400" y="1447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Системный блок</a:t>
            </a:r>
          </a:p>
        </p:txBody>
      </p:sp>
      <p:pic>
        <p:nvPicPr>
          <p:cNvPr id="8204" name="Picture 12" descr="benq-bl902tm-9hl5flasbe-cerny-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52"/>
          <a:stretch>
            <a:fillRect/>
          </a:stretch>
        </p:blipFill>
        <p:spPr bwMode="auto">
          <a:xfrm>
            <a:off x="714576" y="1200299"/>
            <a:ext cx="4495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715000" y="1600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Монитор</a:t>
            </a:r>
          </a:p>
        </p:txBody>
      </p:sp>
      <p:pic>
        <p:nvPicPr>
          <p:cNvPr id="8207" name="Picture 15" descr="overlay-15665516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21739"/>
          <a:stretch>
            <a:fillRect/>
          </a:stretch>
        </p:blipFill>
        <p:spPr bwMode="auto">
          <a:xfrm rot="-2003763">
            <a:off x="-628449" y="3562880"/>
            <a:ext cx="657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961647" y="205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Клавиатура</a:t>
            </a:r>
          </a:p>
        </p:txBody>
      </p:sp>
      <p:pic>
        <p:nvPicPr>
          <p:cNvPr id="8210" name="Picture 18" descr="910-0012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800600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99747" y="2759224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Манипулятор «мышь»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7239000" y="3810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2" descr="C:\Users\Света\Downloads\bogatyr-lan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0272"/>
            <a:ext cx="3429228" cy="37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2" grpId="0"/>
      <p:bldP spid="8202" grpId="1"/>
      <p:bldP spid="8205" grpId="0"/>
      <p:bldP spid="8205" grpId="1"/>
      <p:bldP spid="8208" grpId="0"/>
      <p:bldP spid="8208" grpId="1"/>
      <p:bldP spid="8211" grpId="0"/>
      <p:bldP spid="8211" grpId="1"/>
      <p:bldP spid="82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953000" y="838200"/>
            <a:ext cx="3886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Илья давай разберемся </a:t>
            </a:r>
            <a:r>
              <a:rPr lang="ru-RU" sz="2800" b="1" dirty="0">
                <a:solidFill>
                  <a:srgbClr val="000099"/>
                </a:solidFill>
              </a:rPr>
              <a:t>для чего нужны все эти устройства?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00600" y="2701089"/>
            <a:ext cx="403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Познакомимся подробно с каждым устройством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858000" y="51816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Users\Света\Downloads\bogatyr-l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3084410"/>
            <a:ext cx="3429228" cy="37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2" grpId="0"/>
      <p:bldP spid="9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079-500x5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4084"/>
          <a:stretch>
            <a:fillRect/>
          </a:stretch>
        </p:blipFill>
        <p:spPr bwMode="auto">
          <a:xfrm>
            <a:off x="9144000" y="1447800"/>
            <a:ext cx="3886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теперь давайте посмотрим, что находится внутри системного блока!</a:t>
            </a:r>
          </a:p>
        </p:txBody>
      </p:sp>
      <p:pic>
        <p:nvPicPr>
          <p:cNvPr id="4098" name="Picture 2" descr="C:\Users\Света\Downloads\hTbuLCEL9m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0"/>
          <a:stretch/>
        </p:blipFill>
        <p:spPr bwMode="auto">
          <a:xfrm>
            <a:off x="-577195" y="2779245"/>
            <a:ext cx="3649579" cy="4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075E-6 C -0.00487 -0.00253 -0.01059 -0.00277 -0.01528 -0.00507 C -0.0191 -0.00715 -0.02188 -0.01108 -0.02553 -0.01361 C -0.03386 -0.01292 -0.04254 -0.01315 -0.0507 -0.01177 C -0.05608 -0.01084 -0.06164 -0.00577 -0.06771 -0.00507 C -0.07605 -0.00415 -0.08455 -0.00392 -0.09289 -0.00346 C -0.1033 -0.00023 -0.11112 -0.00277 -0.11841 -0.01015 C -0.14757 -0.00738 -0.16875 -0.00346 -0.19757 -0.00507 C -0.22257 -0.03 -0.25955 -0.01084 -0.28872 -0.00346 C -0.29653 -0.00392 -0.30452 -0.00415 -0.3125 -0.00507 C -0.32448 -0.00646 -0.31059 -0.00623 -0.32084 -0.01177 C -0.32431 -0.01361 -0.32865 -0.01408 -0.33264 -0.015 C -0.34619 -0.01361 -0.36025 -0.01431 -0.37309 -0.01015 C -0.3816 -0.00738 -0.38733 -0.00069 -0.39671 -4.93075E-6 C -0.41042 0.00093 -0.42362 0.00116 -0.43716 0.00162 C -0.44549 0.00439 -0.44428 0.00901 -0.45261 0.01178 C -0.48507 0.0097 -0.4757 0.00601 -0.5066 0.00832 C -0.51216 0.00785 -0.51771 0.00739 -0.52344 0.0067 C -0.52848 0.00601 -0.53334 0.00185 -0.53855 0.00162 C -0.54792 0.00116 -0.55764 0.00162 -0.56702 0.00162 " pathEditMode="relative" rAng="0" ptsTypes="fffffffffffffffffffA">
                                      <p:cBhvr>
                                        <p:cTn id="6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-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244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«Устройство компьютера»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17</cp:revision>
  <dcterms:created xsi:type="dcterms:W3CDTF">2023-12-18T14:02:24Z</dcterms:created>
  <dcterms:modified xsi:type="dcterms:W3CDTF">2023-12-24T19:08:43Z</dcterms:modified>
</cp:coreProperties>
</file>