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7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B27-B24D-4D56-A47D-FCEFFF5D786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F03-0F3A-4D9F-BC17-E4367DAEF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7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B27-B24D-4D56-A47D-FCEFFF5D786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F03-0F3A-4D9F-BC17-E4367DAEF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0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B27-B24D-4D56-A47D-FCEFFF5D786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F03-0F3A-4D9F-BC17-E4367DAEF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4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B27-B24D-4D56-A47D-FCEFFF5D786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F03-0F3A-4D9F-BC17-E4367DAEF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B27-B24D-4D56-A47D-FCEFFF5D786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F03-0F3A-4D9F-BC17-E4367DAEF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B27-B24D-4D56-A47D-FCEFFF5D786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F03-0F3A-4D9F-BC17-E4367DAEF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4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B27-B24D-4D56-A47D-FCEFFF5D786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F03-0F3A-4D9F-BC17-E4367DAEF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B27-B24D-4D56-A47D-FCEFFF5D786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F03-0F3A-4D9F-BC17-E4367DAEF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1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B27-B24D-4D56-A47D-FCEFFF5D786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F03-0F3A-4D9F-BC17-E4367DAEF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8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B27-B24D-4D56-A47D-FCEFFF5D786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F03-0F3A-4D9F-BC17-E4367DAEF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0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B27-B24D-4D56-A47D-FCEFFF5D786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F03-0F3A-4D9F-BC17-E4367DAEF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3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8FB27-B24D-4D56-A47D-FCEFFF5D786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CF03-0F3A-4D9F-BC17-E4367DAEF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0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bosova.ru/metodist/authors/informatika/3/files/eor7/presentations/7-2-3.pp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«Программное обеспечение компьютера»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5589240"/>
            <a:ext cx="2336304" cy="910952"/>
          </a:xfrm>
        </p:spPr>
        <p:txBody>
          <a:bodyPr/>
          <a:lstStyle/>
          <a:p>
            <a:r>
              <a:rPr lang="ru-RU" dirty="0" smtClean="0"/>
              <a:t>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4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443663" y="3789363"/>
            <a:ext cx="2089150" cy="2232025"/>
          </a:xfrm>
          <a:prstGeom prst="rect">
            <a:avLst/>
          </a:prstGeom>
          <a:solidFill>
            <a:srgbClr val="A6BFDE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33CC"/>
                </a:solidFill>
                <a:latin typeface="+mn-lt"/>
              </a:rPr>
              <a:t>Обеспечивает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33CC"/>
                </a:solidFill>
                <a:latin typeface="+mn-lt"/>
              </a:rPr>
              <a:t>доступ всем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33CC"/>
                </a:solidFill>
                <a:latin typeface="+mn-lt"/>
              </a:rPr>
              <a:t>желающим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33CC"/>
                </a:solidFill>
                <a:latin typeface="+mn-lt"/>
              </a:rPr>
              <a:t>к исходным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33CC"/>
                </a:solidFill>
                <a:latin typeface="+mn-lt"/>
              </a:rPr>
              <a:t>кодам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33CC"/>
                </a:solidFill>
                <a:latin typeface="+mn-lt"/>
              </a:rPr>
              <a:t>программ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srgbClr val="0033CC"/>
              </a:solidFill>
              <a:latin typeface="+mn-lt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7524750" y="3357563"/>
            <a:ext cx="0" cy="43180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2531" name="Заголовок 2"/>
          <p:cNvSpPr>
            <a:spLocks/>
          </p:cNvSpPr>
          <p:nvPr/>
        </p:nvSpPr>
        <p:spPr bwMode="auto">
          <a:xfrm>
            <a:off x="971550" y="188913"/>
            <a:ext cx="8172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latin typeface="Calibri" pitchFamily="34" charset="0"/>
              </a:rPr>
              <a:t>Илья, важно помнить, что</a:t>
            </a:r>
            <a:r>
              <a:rPr lang="ru-RU" sz="1600" b="1" dirty="0" smtClean="0"/>
              <a:t> программное</a:t>
            </a:r>
            <a:r>
              <a:rPr lang="ru-RU" sz="1600" dirty="0"/>
              <a:t> </a:t>
            </a:r>
            <a:r>
              <a:rPr lang="ru-RU" sz="1600" b="1" dirty="0"/>
              <a:t>обеспечение</a:t>
            </a:r>
            <a:r>
              <a:rPr lang="ru-RU" sz="1600" dirty="0"/>
              <a:t> всегда кем-то разработано. И при его </a:t>
            </a:r>
            <a:r>
              <a:rPr lang="ru-RU" sz="1600" b="1" dirty="0"/>
              <a:t>использовании</a:t>
            </a:r>
            <a:r>
              <a:rPr lang="ru-RU" sz="1600" dirty="0"/>
              <a:t> важно </a:t>
            </a:r>
            <a:r>
              <a:rPr lang="ru-RU" sz="1600" b="1" dirty="0"/>
              <a:t>не</a:t>
            </a:r>
            <a:r>
              <a:rPr lang="ru-RU" sz="1600" dirty="0"/>
              <a:t> </a:t>
            </a:r>
            <a:r>
              <a:rPr lang="ru-RU" sz="1600" b="1" dirty="0"/>
              <a:t>нарушить</a:t>
            </a:r>
            <a:r>
              <a:rPr lang="ru-RU" sz="1600" dirty="0"/>
              <a:t> </a:t>
            </a:r>
            <a:r>
              <a:rPr lang="ru-RU" sz="1600" b="1" dirty="0"/>
              <a:t>закон</a:t>
            </a:r>
            <a:r>
              <a:rPr lang="ru-RU" sz="3200" dirty="0"/>
              <a:t>. </a:t>
            </a:r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ru-RU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132138" y="1268413"/>
            <a:ext cx="4103687" cy="720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Правовой статус программ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619250" y="2276475"/>
            <a:ext cx="2087563" cy="10064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ПО – частная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собственность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372225" y="2276475"/>
            <a:ext cx="2089150" cy="11525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Свободное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обеспечение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627313" y="1989138"/>
            <a:ext cx="504825" cy="28733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 flipV="1">
            <a:off x="7235825" y="1989138"/>
            <a:ext cx="215900" cy="28733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908175" y="3644900"/>
            <a:ext cx="1943100" cy="576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Коммерческие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08175" y="4508500"/>
            <a:ext cx="1943100" cy="8651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Условно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бесплатные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08175" y="5589588"/>
            <a:ext cx="2736850" cy="10080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Свободно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распространяемые</a:t>
            </a: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rot="10800000">
            <a:off x="1403350" y="2708275"/>
            <a:ext cx="288925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 rot="10800000" flipH="1">
            <a:off x="1403350" y="2708275"/>
            <a:ext cx="0" cy="338455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 rot="10800000" flipH="1">
            <a:off x="1403350" y="3860800"/>
            <a:ext cx="504825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rot="10800000" flipH="1">
            <a:off x="1403350" y="4797425"/>
            <a:ext cx="504825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rot="10800000" flipH="1">
            <a:off x="1403350" y="6092825"/>
            <a:ext cx="504825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2545" name="Picture 2" descr="http://16.rospotrebnadzor.ru/image/image_gallery?uuid=5ac44cfc-5590-41b6-bb09-9faeefa1531d&amp;groupId=152224&amp;t=13626676892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t="6583" r="10823" b="9663"/>
          <a:stretch>
            <a:fillRect/>
          </a:stretch>
        </p:blipFill>
        <p:spPr bwMode="auto">
          <a:xfrm>
            <a:off x="4071938" y="3500438"/>
            <a:ext cx="20764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Света\Downloads\post-238590-13022627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121" y="4461563"/>
            <a:ext cx="1334660" cy="238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874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4" grpId="0" animBg="1"/>
      <p:bldP spid="2" grpId="0" animBg="1"/>
      <p:bldP spid="25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7"/>
            <a:ext cx="8496944" cy="3816424"/>
          </a:xfrm>
        </p:spPr>
        <p:txBody>
          <a:bodyPr>
            <a:normAutofit fontScale="92500" lnSpcReduction="10000"/>
          </a:bodyPr>
          <a:lstStyle/>
          <a:p>
            <a:pPr indent="1825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Программа</a:t>
            </a:r>
            <a:r>
              <a:rPr lang="ru-RU" dirty="0"/>
              <a:t> - это описание на формальном языке, «понятном» компьютеру, последовательности действий, которые необходимо выполнить над данными для решения поставленной задачи. </a:t>
            </a:r>
          </a:p>
          <a:p>
            <a:pPr indent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Совокупность  всех программ, предназначенных для выполнения на компьютере, называют </a:t>
            </a:r>
            <a:r>
              <a:rPr lang="ru-RU" b="1" i="1" dirty="0"/>
              <a:t>программным обеспечением</a:t>
            </a:r>
            <a:r>
              <a:rPr lang="ru-RU" dirty="0"/>
              <a:t> (ПО) компьютера.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2936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4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cs typeface="Arial" charset="0"/>
              </a:rPr>
              <a:t>Самое главное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251519" y="692696"/>
            <a:ext cx="5906607" cy="602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Совокупность всех программ, предназначенных для выполнения на компьютере, называют </a:t>
            </a:r>
            <a:r>
              <a:rPr lang="ru-RU" b="1" i="1" dirty="0">
                <a:latin typeface="+mn-lt"/>
              </a:rPr>
              <a:t>программным обеспечением (ПО).</a:t>
            </a:r>
          </a:p>
          <a:p>
            <a:pPr indent="182563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По функциональному назначению различают: системное ПО, прикладное ПО, системы программирования.</a:t>
            </a:r>
          </a:p>
          <a:p>
            <a:pPr indent="182563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Системное ПО </a:t>
            </a:r>
            <a:r>
              <a:rPr lang="ru-RU" dirty="0">
                <a:latin typeface="+mn-lt"/>
              </a:rPr>
              <a:t>включает в себя операционную систему и сервисные программы.</a:t>
            </a:r>
          </a:p>
          <a:p>
            <a:pPr indent="182563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Система программирования</a:t>
            </a:r>
            <a:r>
              <a:rPr lang="ru-RU" dirty="0">
                <a:latin typeface="+mn-lt"/>
              </a:rPr>
              <a:t> - это комплекс программных средств, предназначенных для разработки компьютерных программ на </a:t>
            </a:r>
            <a:r>
              <a:rPr lang="ru-RU" b="1" i="1" dirty="0">
                <a:latin typeface="+mn-lt"/>
              </a:rPr>
              <a:t>языке программирования</a:t>
            </a:r>
            <a:r>
              <a:rPr lang="ru-RU" dirty="0">
                <a:latin typeface="+mn-lt"/>
              </a:rPr>
              <a:t>.</a:t>
            </a:r>
          </a:p>
          <a:p>
            <a:pPr indent="182563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Программы, с помощью которых пользователь может решать информационные задачи, не прибегая к программированию, принято называть </a:t>
            </a:r>
            <a:r>
              <a:rPr lang="ru-RU" b="1" i="1" dirty="0">
                <a:latin typeface="+mn-lt"/>
              </a:rPr>
              <a:t>прикладными программами</a:t>
            </a:r>
            <a:r>
              <a:rPr lang="ru-RU" dirty="0">
                <a:latin typeface="+mn-lt"/>
              </a:rPr>
              <a:t> или </a:t>
            </a:r>
            <a:r>
              <a:rPr lang="ru-RU" b="1" i="1" dirty="0">
                <a:latin typeface="+mn-lt"/>
              </a:rPr>
              <a:t>приложениями</a:t>
            </a:r>
            <a:r>
              <a:rPr lang="ru-RU" dirty="0">
                <a:latin typeface="+mn-lt"/>
              </a:rPr>
              <a:t>. </a:t>
            </a:r>
          </a:p>
          <a:p>
            <a:pPr indent="182563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По правовому статусу ПО можно разделить на две группы: </a:t>
            </a:r>
          </a:p>
          <a:p>
            <a:pPr marL="1074738" fontAlgn="auto">
              <a:spcBef>
                <a:spcPct val="2000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dirty="0">
                <a:latin typeface="+mn-lt"/>
              </a:rPr>
              <a:t> ПО, являющееся частной собственностью </a:t>
            </a:r>
            <a:r>
              <a:rPr lang="ru-RU" dirty="0">
                <a:latin typeface="+mn-lt"/>
              </a:rPr>
              <a:t> авторов </a:t>
            </a:r>
            <a:r>
              <a:rPr lang="ru-RU" dirty="0">
                <a:latin typeface="+mn-lt"/>
              </a:rPr>
              <a:t>или правообладателей; </a:t>
            </a:r>
          </a:p>
          <a:p>
            <a:pPr marL="1074738" algn="just" fontAlgn="auto">
              <a:spcBef>
                <a:spcPct val="2000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dirty="0">
                <a:latin typeface="+mn-lt"/>
              </a:rPr>
              <a:t> свободное ПО.</a:t>
            </a:r>
          </a:p>
        </p:txBody>
      </p:sp>
      <p:pic>
        <p:nvPicPr>
          <p:cNvPr id="4" name="Picture 2" descr="C:\Users\Света\Downloads\bogatyr-l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27" y="548680"/>
            <a:ext cx="300341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4324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7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Илья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продолжай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знакомиться с новыми технологиями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ДО НОВЫХ ВСТРЕЧ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!!!!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Света\Downloads\Ilya-Murome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93" y="3929483"/>
            <a:ext cx="52485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Вот узнал Илья, как устроен ПК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Пошёл он снова к своему другу, Добрыне.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Добрыня даже не взглянул на Илью.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потому, 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 новые технологии, мало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разбираться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устроен ПК. Надо еще знать программное обеспечение компьютера.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Илья не расстроился, решил и с этой темой разобраться.</a:t>
            </a:r>
          </a:p>
          <a:p>
            <a:endParaRPr lang="ru-RU" dirty="0"/>
          </a:p>
        </p:txBody>
      </p:sp>
      <p:pic>
        <p:nvPicPr>
          <p:cNvPr id="4" name="Picture 3" descr="C:\Users\Света\Downloads\2272670dfbc2f40b16dd24b6f63d3e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096344" cy="20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33400" y="228600"/>
            <a:ext cx="3962400" cy="2209800"/>
          </a:xfrm>
          <a:prstGeom prst="wedgeEllipseCallout">
            <a:avLst>
              <a:gd name="adj1" fmla="val 57653"/>
              <a:gd name="adj2" fmla="val 49639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4400">
                <a:solidFill>
                  <a:srgbClr val="000099"/>
                </a:solidFill>
              </a:rPr>
              <a:t>Всем привет!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33400" y="228600"/>
            <a:ext cx="3962400" cy="2209800"/>
          </a:xfrm>
          <a:prstGeom prst="wedgeEllipseCallout">
            <a:avLst>
              <a:gd name="adj1" fmla="val 57333"/>
              <a:gd name="adj2" fmla="val 49639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>
                <a:solidFill>
                  <a:srgbClr val="000099"/>
                </a:solidFill>
              </a:rPr>
              <a:t>Хочешь узнать как устроен компьютер?</a:t>
            </a:r>
          </a:p>
        </p:txBody>
      </p:sp>
      <p:pic>
        <p:nvPicPr>
          <p:cNvPr id="2050" name="Picture 2" descr="C:\Users\Света\Downloads\219326-bogatyr-ilya-murome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33" y="1448926"/>
            <a:ext cx="4994919" cy="49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587057" y="228600"/>
            <a:ext cx="4546848" cy="2624336"/>
          </a:xfrm>
          <a:prstGeom prst="wedgeEllipseCallout">
            <a:avLst>
              <a:gd name="adj1" fmla="val 57074"/>
              <a:gd name="adj2" fmla="val 44375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99"/>
                </a:solidFill>
              </a:rPr>
              <a:t>Предлагаю с Ильёю </a:t>
            </a:r>
            <a:r>
              <a:rPr lang="ru-RU" sz="2400" dirty="0" smtClean="0">
                <a:solidFill>
                  <a:srgbClr val="000099"/>
                </a:solidFill>
              </a:rPr>
              <a:t>узнать, </a:t>
            </a:r>
            <a:r>
              <a:rPr lang="ru-RU" sz="2400" dirty="0" smtClean="0">
                <a:solidFill>
                  <a:srgbClr val="000099"/>
                </a:solidFill>
              </a:rPr>
              <a:t>что такое </a:t>
            </a:r>
            <a:r>
              <a:rPr lang="ru-RU" sz="2400" dirty="0" smtClean="0">
                <a:solidFill>
                  <a:srgbClr val="000099"/>
                </a:solidFill>
              </a:rPr>
              <a:t>ПО.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4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659563" y="4941888"/>
            <a:ext cx="1943100" cy="1295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Прикладное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обеспечение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331913" y="4870450"/>
            <a:ext cx="1943100" cy="1295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Системное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обеспечение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563938" y="4941888"/>
            <a:ext cx="2736850" cy="1295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Системы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программирования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Заголовок 2"/>
          <p:cNvSpPr>
            <a:spLocks noGrp="1"/>
          </p:cNvSpPr>
          <p:nvPr>
            <p:ph type="title"/>
          </p:nvPr>
        </p:nvSpPr>
        <p:spPr>
          <a:xfrm>
            <a:off x="971550" y="188913"/>
            <a:ext cx="7632700" cy="7921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smtClean="0">
                <a:latin typeface="Arial" charset="0"/>
                <a:cs typeface="Arial" charset="0"/>
              </a:rPr>
              <a:t>Программное обеспечение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116013" y="1125538"/>
            <a:ext cx="7704137" cy="2647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</a:rPr>
              <a:t>Программа</a:t>
            </a:r>
            <a:r>
              <a:rPr lang="ru-RU" sz="2400" dirty="0">
                <a:latin typeface="+mn-lt"/>
              </a:rPr>
              <a:t> - это описание на формальном языке, «понятном» компьютеру, последовательности действий, которые необходимо выполнить над данными для решения поставленной задачи. </a:t>
            </a:r>
          </a:p>
          <a:p>
            <a:pPr indent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Совокупность  всех программ, предназначенных для выполнения на компьютере, называют </a:t>
            </a:r>
            <a:r>
              <a:rPr lang="ru-RU" sz="2400" b="1" i="1" dirty="0">
                <a:latin typeface="+mn-lt"/>
              </a:rPr>
              <a:t>программным обеспечением</a:t>
            </a:r>
            <a:r>
              <a:rPr lang="ru-RU" sz="2400" dirty="0">
                <a:latin typeface="+mn-lt"/>
              </a:rPr>
              <a:t> (ПО) компьютера</a:t>
            </a:r>
            <a:r>
              <a:rPr lang="ru-RU" dirty="0">
                <a:latin typeface="+mn-lt"/>
              </a:rPr>
              <a:t>.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987675" y="4581525"/>
            <a:ext cx="2016125" cy="28892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 flipV="1">
            <a:off x="4932363" y="4581525"/>
            <a:ext cx="2303462" cy="3603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4932363" y="4581525"/>
            <a:ext cx="0" cy="3603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203575" y="3933825"/>
            <a:ext cx="3602038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Компьютерные программы</a:t>
            </a:r>
          </a:p>
        </p:txBody>
      </p:sp>
      <p:pic>
        <p:nvPicPr>
          <p:cNvPr id="11" name="Picture 2" descr="C:\Users\Света\Downloads\219326-bogatyr-ilya-muromec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87606"/>
            <a:ext cx="1317310" cy="155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5983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/>
          </p:cNvSpPr>
          <p:nvPr/>
        </p:nvSpPr>
        <p:spPr bwMode="auto">
          <a:xfrm>
            <a:off x="931862" y="405857"/>
            <a:ext cx="763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000" dirty="0"/>
              <a:t>Илья, тебе необходимо знать ,что </a:t>
            </a:r>
          </a:p>
          <a:p>
            <a:pPr>
              <a:lnSpc>
                <a:spcPct val="80000"/>
              </a:lnSpc>
            </a:pPr>
            <a:endParaRPr lang="ru-R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1116013" y="1052513"/>
            <a:ext cx="7848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400" b="1" i="1"/>
              <a:t>Системное программное обеспечение</a:t>
            </a:r>
            <a:r>
              <a:rPr lang="ru-RU" sz="2400"/>
              <a:t> включает в себя операционную систему и сервисные программы.</a:t>
            </a:r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1116013" y="2276475"/>
            <a:ext cx="7848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400" b="1" i="1"/>
              <a:t>Операционная система</a:t>
            </a:r>
            <a:r>
              <a:rPr lang="ru-RU" sz="2400"/>
              <a:t> - это комплекс программ, обеспечивающих совместное функционирование всех устройств компьютера и предоставляющих пользователю доступ к ресурсам компьютера.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659563" y="4941888"/>
            <a:ext cx="1943100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объекты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411413" y="4941888"/>
            <a:ext cx="1943100" cy="7905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Аппаратные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объекты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3348038" y="4581525"/>
            <a:ext cx="1655762" cy="3603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 flipV="1">
            <a:off x="4932363" y="4581525"/>
            <a:ext cx="2303462" cy="3603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203575" y="3933825"/>
            <a:ext cx="3602038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Компьютер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16013" y="6021388"/>
            <a:ext cx="1943100" cy="646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Устройства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ввода и вывода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659563" y="5876925"/>
            <a:ext cx="1943100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Программы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данные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03575" y="6019800"/>
            <a:ext cx="3154363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Arial" charset="0"/>
                <a:cs typeface="Arial" charset="0"/>
              </a:rPr>
              <a:t>Устройства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Arial" charset="0"/>
                <a:cs typeface="Arial" charset="0"/>
              </a:rPr>
              <a:t>обработки и хранения</a:t>
            </a:r>
            <a:endParaRPr lang="ru-RU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 flipV="1">
            <a:off x="7524750" y="5589588"/>
            <a:ext cx="0" cy="358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V="1">
            <a:off x="2555875" y="5734050"/>
            <a:ext cx="720725" cy="287338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H="1" flipV="1">
            <a:off x="3276600" y="5734050"/>
            <a:ext cx="574675" cy="287338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2195513" y="4510088"/>
            <a:ext cx="0" cy="36036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V="1">
            <a:off x="4859338" y="4510088"/>
            <a:ext cx="0" cy="36036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 flipV="1">
            <a:off x="7885113" y="4510088"/>
            <a:ext cx="0" cy="36036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31913" y="3789363"/>
            <a:ext cx="1727200" cy="7191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Аппаратный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интерфейс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276600" y="3789363"/>
            <a:ext cx="3095625" cy="7191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Аппаратно-программный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интерфейс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659563" y="3789363"/>
            <a:ext cx="2305050" cy="7191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Пользовательский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интерфейс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1116013" y="17018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400"/>
              <a:t>Средства, обеспечивающие взаимосвязь между объектами этой системы, называют </a:t>
            </a:r>
            <a:r>
              <a:rPr lang="ru-RU" sz="2400" b="1"/>
              <a:t>интерфейсом.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1042988" y="981075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400" dirty="0"/>
              <a:t>Компьютер является частью системы «человек - компьютер».</a:t>
            </a:r>
            <a:r>
              <a:rPr lang="ru-RU" dirty="0"/>
              <a:t>  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732588" y="4941888"/>
            <a:ext cx="2160587" cy="1295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Средства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взаимодействия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человека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компьютера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635375" y="4941888"/>
            <a:ext cx="2736850" cy="17287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Средства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взаимодействия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аппаратного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обеспечения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 flipV="1">
            <a:off x="2700338" y="3429000"/>
            <a:ext cx="2232025" cy="3603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 flipV="1">
            <a:off x="4860925" y="3429000"/>
            <a:ext cx="2447925" cy="3603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132138" y="2781300"/>
            <a:ext cx="3602037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Интерфейс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116013" y="4941888"/>
            <a:ext cx="2160587" cy="15113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Средства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взаимодействия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между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устройствами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компьютера</a:t>
            </a: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4787900" y="3429000"/>
            <a:ext cx="0" cy="3603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846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84538"/>
            <a:ext cx="1500187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52738"/>
            <a:ext cx="26622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214688"/>
            <a:ext cx="17811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1116013" y="1196975"/>
            <a:ext cx="7848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/>
              <a:t>В </a:t>
            </a:r>
            <a:r>
              <a:rPr lang="ru-RU" sz="2000" b="1"/>
              <a:t>операционную систему</a:t>
            </a:r>
            <a:r>
              <a:rPr lang="ru-RU" sz="2000"/>
              <a:t> входят программы, поддерживающие диалог пользователя с компьютером: желая произвести некоторое действие, человек даёт ОС соответствующую команду. </a:t>
            </a:r>
          </a:p>
          <a:p>
            <a:pPr algn="just"/>
            <a:r>
              <a:rPr lang="ru-RU" sz="2000"/>
              <a:t>Наиболее распространённые ОС для персональных компьютеров: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1116013" y="4797425"/>
            <a:ext cx="165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Windows</a:t>
            </a:r>
            <a:endParaRPr lang="ru-RU" sz="2000"/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7092950" y="4581525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Linux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4432573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18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1000"/>
                                        <p:tgtEl>
                                          <p:spTgt spid="1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1000"/>
                                        <p:tgtEl>
                                          <p:spTgt spid="18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allAtOnce"/>
      <p:bldP spid="18436" grpId="0" build="allAtOnce"/>
      <p:bldP spid="24" grpId="0" animBg="1"/>
      <p:bldP spid="24" grpId="1" animBg="1"/>
      <p:bldP spid="2" grpId="0" animBg="1"/>
      <p:bldP spid="2" grpId="1" animBg="1"/>
      <p:bldP spid="23" grpId="0" animBg="1"/>
      <p:bldP spid="2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457" grpId="0" build="allAtOnce"/>
      <p:bldP spid="18458" grpId="0" build="allAtOnce"/>
      <p:bldP spid="15" grpId="0" animBg="1"/>
      <p:bldP spid="15" grpId="1" animBg="1"/>
      <p:bldP spid="3" grpId="0" animBg="1"/>
      <p:bldP spid="3" grpId="1" animBg="1"/>
      <p:bldP spid="18" grpId="0" animBg="1"/>
      <p:bldP spid="18" grpId="1" animBg="1"/>
      <p:bldP spid="19" grpId="0" animBg="1"/>
      <p:bldP spid="19" grpId="1" animBg="1"/>
      <p:bldP spid="18471" grpId="0"/>
      <p:bldP spid="184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716463" y="5805488"/>
            <a:ext cx="1906587" cy="5048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ОЗУ</a:t>
            </a:r>
          </a:p>
        </p:txBody>
      </p:sp>
      <p:sp>
        <p:nvSpPr>
          <p:cNvPr id="18434" name="Заголовок 2"/>
          <p:cNvSpPr>
            <a:spLocks/>
          </p:cNvSpPr>
          <p:nvPr/>
        </p:nvSpPr>
        <p:spPr bwMode="auto">
          <a:xfrm>
            <a:off x="1116013" y="188912"/>
            <a:ext cx="7810500" cy="7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3200" dirty="0"/>
              <a:t>Вот что надо, что бы компьютер загрузился.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16013" y="836613"/>
            <a:ext cx="7848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400" b="1" i="1" dirty="0"/>
              <a:t>Загрузка компьютера</a:t>
            </a:r>
            <a:r>
              <a:rPr lang="ru-RU" sz="2400" dirty="0"/>
              <a:t> - это последовательная загрузка программ операционной системы из долговременной памяти (жёсткого или оптического диска) в оперативную память компьютера.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331913" y="2510430"/>
            <a:ext cx="2952750" cy="3671888"/>
          </a:xfrm>
          <a:prstGeom prst="rect">
            <a:avLst/>
          </a:prstGeom>
          <a:solidFill>
            <a:schemeClr val="accent1"/>
          </a:solidFill>
          <a:ln w="76200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7019925" y="5516563"/>
            <a:ext cx="1943100" cy="10080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Диск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программой-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загрузчиком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500563" y="3644900"/>
            <a:ext cx="2230437" cy="15843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Тестирование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настройка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аппаратных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средств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1320588" y="2675424"/>
            <a:ext cx="2376488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Компьютер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331913" y="3213100"/>
            <a:ext cx="2519362" cy="2736850"/>
          </a:xfrm>
          <a:prstGeom prst="rect">
            <a:avLst/>
          </a:prstGeom>
          <a:solidFill>
            <a:schemeClr val="accent1"/>
          </a:solidFill>
          <a:ln w="76200" algn="ctr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908175" y="3284538"/>
            <a:ext cx="1295400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ПЗУ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79613" y="3860800"/>
            <a:ext cx="11525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BIOS</a:t>
            </a:r>
            <a:endParaRPr lang="ru-RU" sz="20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47813" y="4508500"/>
            <a:ext cx="2016125" cy="12255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тестирования</a:t>
            </a: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 flipV="1">
            <a:off x="3851275" y="4411307"/>
            <a:ext cx="792163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flipH="1" flipV="1">
            <a:off x="6732588" y="4508500"/>
            <a:ext cx="287337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 rot="5400000" flipH="1" flipV="1">
            <a:off x="7739856" y="5301457"/>
            <a:ext cx="433387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19925" y="3860800"/>
            <a:ext cx="1906588" cy="12239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Поиск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начального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загрузчика</a:t>
            </a: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rot="10800000" flipH="1">
            <a:off x="6586538" y="6094413"/>
            <a:ext cx="433387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8" name="Picture 2" descr="C:\Users\Света\Downloads\hTbuLCEL9m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r="22151"/>
          <a:stretch/>
        </p:blipFill>
        <p:spPr bwMode="auto">
          <a:xfrm>
            <a:off x="84592" y="4581525"/>
            <a:ext cx="1434761" cy="224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9100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4" grpId="0" animBg="1"/>
      <p:bldP spid="2" grpId="0" animBg="1"/>
      <p:bldP spid="19470" grpId="0" animBg="1"/>
      <p:bldP spid="26" grpId="0" animBg="1"/>
      <p:bldP spid="19478" grpId="0" animBg="1"/>
      <p:bldP spid="3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/>
          </p:cNvSpPr>
          <p:nvPr/>
        </p:nvSpPr>
        <p:spPr bwMode="auto">
          <a:xfrm>
            <a:off x="1116013" y="188913"/>
            <a:ext cx="7632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Сервисные программы</a:t>
            </a:r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1042988" y="2852738"/>
            <a:ext cx="3105150" cy="1676400"/>
            <a:chOff x="703" y="2024"/>
            <a:chExt cx="2001" cy="1056"/>
          </a:xfrm>
        </p:grpSpPr>
        <p:pic>
          <p:nvPicPr>
            <p:cNvPr id="1949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024"/>
              <a:ext cx="19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2" name="Rectangle 8"/>
            <p:cNvSpPr>
              <a:spLocks noChangeArrowheads="1"/>
            </p:cNvSpPr>
            <p:nvPr/>
          </p:nvSpPr>
          <p:spPr bwMode="auto">
            <a:xfrm>
              <a:off x="703" y="2024"/>
              <a:ext cx="1996" cy="1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1042988" y="4652963"/>
            <a:ext cx="3097212" cy="914400"/>
            <a:chOff x="2835" y="1933"/>
            <a:chExt cx="1926" cy="576"/>
          </a:xfrm>
        </p:grpSpPr>
        <p:pic>
          <p:nvPicPr>
            <p:cNvPr id="1948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933"/>
              <a:ext cx="192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0" name="Rectangle 9"/>
            <p:cNvSpPr>
              <a:spLocks noChangeArrowheads="1"/>
            </p:cNvSpPr>
            <p:nvPr/>
          </p:nvSpPr>
          <p:spPr bwMode="auto">
            <a:xfrm>
              <a:off x="2835" y="1933"/>
              <a:ext cx="1905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1042988" y="5661025"/>
            <a:ext cx="3095625" cy="939800"/>
            <a:chOff x="2971" y="2568"/>
            <a:chExt cx="1950" cy="592"/>
          </a:xfrm>
        </p:grpSpPr>
        <p:pic>
          <p:nvPicPr>
            <p:cNvPr id="1948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614"/>
              <a:ext cx="1914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8" name="Rectangle 10"/>
            <p:cNvSpPr>
              <a:spLocks noChangeArrowheads="1"/>
            </p:cNvSpPr>
            <p:nvPr/>
          </p:nvSpPr>
          <p:spPr bwMode="auto">
            <a:xfrm>
              <a:off x="2971" y="2568"/>
              <a:ext cx="1950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563938" y="836613"/>
            <a:ext cx="2230437" cy="863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Сервисные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программы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187450" y="1484313"/>
            <a:ext cx="2230438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Обслуживание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дисков</a:t>
            </a:r>
          </a:p>
        </p:txBody>
      </p:sp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987550"/>
            <a:ext cx="81438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89138"/>
            <a:ext cx="7064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6084888" y="2708275"/>
            <a:ext cx="12239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/>
              <a:t>Winrar</a:t>
            </a:r>
            <a:endParaRPr lang="ru-RU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7596188" y="2708275"/>
            <a:ext cx="12239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/>
              <a:t>Winzip</a:t>
            </a:r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372225" y="1341438"/>
            <a:ext cx="2230438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Архиваторы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72225" y="3068638"/>
            <a:ext cx="2230438" cy="5762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Антивирусные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программы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72225" y="4868863"/>
            <a:ext cx="2519363" cy="5762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Коммуникационные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программы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6084888" y="4508500"/>
            <a:ext cx="12239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/>
              <a:t>DrWeb</a:t>
            </a:r>
            <a:endParaRPr lang="ru-RU"/>
          </a:p>
        </p:txBody>
      </p:sp>
      <p:pic>
        <p:nvPicPr>
          <p:cNvPr id="37917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789363"/>
            <a:ext cx="93821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8" name="Picture 3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7FC"/>
              </a:clrFrom>
              <a:clrTo>
                <a:srgbClr val="F8F7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789363"/>
            <a:ext cx="6619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8101013" y="4508500"/>
            <a:ext cx="10429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/>
              <a:t>Avast</a:t>
            </a:r>
            <a:endParaRPr lang="ru-RU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rot="10800000" flipH="1">
            <a:off x="2627313" y="1196975"/>
            <a:ext cx="938212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 rot="10800000" flipH="1">
            <a:off x="5795963" y="1196975"/>
            <a:ext cx="215900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 rot="10800000" flipH="1">
            <a:off x="6011863" y="1196975"/>
            <a:ext cx="0" cy="3960813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rot="10800000" flipH="1">
            <a:off x="6011863" y="1484313"/>
            <a:ext cx="361950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rot="10800000" flipH="1">
            <a:off x="6011863" y="3357563"/>
            <a:ext cx="361950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rot="10800000" flipH="1">
            <a:off x="6011863" y="5157788"/>
            <a:ext cx="361950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 rot="10800000" flipH="1">
            <a:off x="4500563" y="1989138"/>
            <a:ext cx="0" cy="4176712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 rot="10800000" flipH="1">
            <a:off x="4140200" y="3644900"/>
            <a:ext cx="361950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rot="10800000" flipH="1">
            <a:off x="4140200" y="5013325"/>
            <a:ext cx="361950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rot="10800000" flipH="1">
            <a:off x="4140200" y="6165850"/>
            <a:ext cx="361950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 rot="10800000" flipH="1">
            <a:off x="2627313" y="1196975"/>
            <a:ext cx="0" cy="287338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 rot="10800000" flipH="1">
            <a:off x="3419475" y="1989138"/>
            <a:ext cx="1081088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37936" name="Picture 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89363"/>
            <a:ext cx="7588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C:\Users\Света\Downloads\1674796392_3-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9155" y="5445125"/>
            <a:ext cx="4464844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4138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37909" grpId="0"/>
      <p:bldP spid="37910" grpId="0"/>
      <p:bldP spid="3" grpId="0" animBg="1"/>
      <p:bldP spid="4" grpId="0" animBg="1"/>
      <p:bldP spid="5" grpId="0" animBg="1"/>
      <p:bldP spid="37916" grpId="0"/>
      <p:bldP spid="379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5364163" y="4581525"/>
            <a:ext cx="3600450" cy="20875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>
                <a:solidFill>
                  <a:schemeClr val="bg1"/>
                </a:solidFill>
                <a:latin typeface="+mn-lt"/>
              </a:rPr>
              <a:t> </a:t>
            </a:r>
            <a:r>
              <a:rPr lang="ru-RU" i="1">
                <a:solidFill>
                  <a:schemeClr val="bg1"/>
                </a:solidFill>
                <a:latin typeface="+mn-lt"/>
              </a:rPr>
              <a:t>ввод текста программы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 редактирование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 отладка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 компиляция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 исполнение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 работа  с  файлами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 режим  помощи</a:t>
            </a: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rot="10800000" flipH="1">
            <a:off x="6948488" y="4221163"/>
            <a:ext cx="0" cy="358775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483" name="Заголовок 2"/>
          <p:cNvSpPr>
            <a:spLocks/>
          </p:cNvSpPr>
          <p:nvPr/>
        </p:nvSpPr>
        <p:spPr bwMode="auto">
          <a:xfrm>
            <a:off x="971550" y="188913"/>
            <a:ext cx="76327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Системы программирования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42988" y="908050"/>
            <a:ext cx="78501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 b="1" i="1"/>
              <a:t>Программирование</a:t>
            </a:r>
            <a:r>
              <a:rPr lang="ru-RU" sz="2000"/>
              <a:t> </a:t>
            </a:r>
            <a:r>
              <a:rPr lang="en-US" sz="2000"/>
              <a:t>-</a:t>
            </a:r>
            <a:r>
              <a:rPr lang="ru-RU" sz="2000"/>
              <a:t> это процесс создания программ, разработки всех типов программного обеспечения.</a:t>
            </a:r>
            <a:r>
              <a:rPr lang="ru-RU" sz="2400"/>
              <a:t>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16013" y="1773238"/>
            <a:ext cx="7777162" cy="13684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/>
              <a:t>Комплекс программных средств, предназначенных для разработки компьютерных программ на языке программирования, называют </a:t>
            </a:r>
            <a:r>
              <a:rPr lang="ru-RU" sz="2000" b="1" i="1"/>
              <a:t>системой</a:t>
            </a:r>
            <a:r>
              <a:rPr lang="en-US" sz="2000" b="1" i="1"/>
              <a:t> </a:t>
            </a:r>
            <a:r>
              <a:rPr lang="ru-RU" sz="2000" b="1" i="1"/>
              <a:t>программирования</a:t>
            </a:r>
            <a:r>
              <a:rPr lang="ru-RU" sz="2000"/>
              <a:t>.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364163" y="3500438"/>
            <a:ext cx="3311525" cy="7191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Режим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систем программирования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1116013" y="4581525"/>
            <a:ext cx="4032250" cy="20875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bg1"/>
                </a:solidFill>
                <a:latin typeface="+mn-lt"/>
              </a:rPr>
              <a:t>Создание, отладка и выполнение </a:t>
            </a:r>
          </a:p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bg1"/>
                </a:solidFill>
                <a:latin typeface="+mn-lt"/>
              </a:rPr>
              <a:t>программ с целью:</a:t>
            </a:r>
            <a:endParaRPr lang="en-US">
              <a:solidFill>
                <a:schemeClr val="bg1"/>
              </a:solidFill>
              <a:latin typeface="+mn-lt"/>
            </a:endParaRPr>
          </a:p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 решения вычислительных задач</a:t>
            </a:r>
          </a:p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 обработки текстов и графики</a:t>
            </a:r>
          </a:p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 создания системного ПО</a:t>
            </a:r>
          </a:p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 создания прикладного ПО</a:t>
            </a:r>
            <a:endParaRPr lang="ru-RU" i="1">
              <a:latin typeface="+mn-lt"/>
            </a:endParaRPr>
          </a:p>
        </p:txBody>
      </p:sp>
      <p:sp>
        <p:nvSpPr>
          <p:cNvPr id="2" name="Line 28"/>
          <p:cNvSpPr>
            <a:spLocks noChangeShapeType="1"/>
          </p:cNvSpPr>
          <p:nvPr/>
        </p:nvSpPr>
        <p:spPr bwMode="auto">
          <a:xfrm rot="10800000" flipH="1">
            <a:off x="2484438" y="3141663"/>
            <a:ext cx="0" cy="358775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" name="Line 28"/>
          <p:cNvSpPr>
            <a:spLocks noChangeShapeType="1"/>
          </p:cNvSpPr>
          <p:nvPr/>
        </p:nvSpPr>
        <p:spPr bwMode="auto">
          <a:xfrm rot="10800000" flipH="1">
            <a:off x="6948488" y="3141663"/>
            <a:ext cx="0" cy="358775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" name="Line 28"/>
          <p:cNvSpPr>
            <a:spLocks noChangeShapeType="1"/>
          </p:cNvSpPr>
          <p:nvPr/>
        </p:nvSpPr>
        <p:spPr bwMode="auto">
          <a:xfrm rot="10800000" flipH="1">
            <a:off x="2916238" y="4221163"/>
            <a:ext cx="0" cy="358775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58888" y="3500438"/>
            <a:ext cx="2520950" cy="7191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Назначение систем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программирования </a:t>
            </a:r>
          </a:p>
        </p:txBody>
      </p:sp>
      <p:pic>
        <p:nvPicPr>
          <p:cNvPr id="13" name="Picture 2" descr="C:\Users\Света\Downloads\post-238590-13022627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40" y="2636912"/>
            <a:ext cx="1213519" cy="21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1113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/>
      <p:bldP spid="24580" grpId="0" animBg="1"/>
      <p:bldP spid="25" grpId="0" animBg="1"/>
      <p:bldP spid="2458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2"/>
          <p:cNvSpPr>
            <a:spLocks/>
          </p:cNvSpPr>
          <p:nvPr/>
        </p:nvSpPr>
        <p:spPr bwMode="auto">
          <a:xfrm>
            <a:off x="971550" y="188913"/>
            <a:ext cx="763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400" dirty="0"/>
              <a:t>Илья, что бы работать на ПК ,можно пользоваться приложениям.</a:t>
            </a:r>
          </a:p>
          <a:p>
            <a:r>
              <a:rPr lang="ru-RU" sz="1400" dirty="0"/>
              <a:t>Это у тебя сейчас получиться потому, что </a:t>
            </a:r>
            <a:r>
              <a:rPr lang="ru-RU" sz="1400" b="1" dirty="0"/>
              <a:t>приложения</a:t>
            </a:r>
            <a:r>
              <a:rPr lang="ru-RU" sz="1400" dirty="0"/>
              <a:t> (прикладное программное обеспечение) – </a:t>
            </a:r>
            <a:r>
              <a:rPr lang="ru-RU" sz="1400" b="1" dirty="0"/>
              <a:t>это</a:t>
            </a:r>
            <a:r>
              <a:rPr lang="ru-RU" sz="1400" dirty="0"/>
              <a:t> </a:t>
            </a:r>
            <a:r>
              <a:rPr lang="ru-RU" sz="1400" b="1" dirty="0"/>
              <a:t>программы</a:t>
            </a:r>
            <a:r>
              <a:rPr lang="ru-RU" sz="1400" dirty="0"/>
              <a:t> для обработки информации без использования </a:t>
            </a:r>
            <a:r>
              <a:rPr lang="ru-RU" sz="1400" b="1" dirty="0"/>
              <a:t>программирования.</a:t>
            </a:r>
            <a:endParaRPr lang="ru-RU" sz="1400" dirty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187450" y="1052513"/>
            <a:ext cx="7777163" cy="1044575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/>
              <a:t>Программы, с помощью которых пользователь может работать с разными видами информации, принято называть </a:t>
            </a:r>
            <a:r>
              <a:rPr lang="ru-RU" sz="2000" b="1" i="1"/>
              <a:t>прикладными программами</a:t>
            </a:r>
            <a:r>
              <a:rPr lang="ru-RU" sz="2000"/>
              <a:t> или </a:t>
            </a:r>
            <a:r>
              <a:rPr lang="ru-RU" sz="2000" b="1" i="1"/>
              <a:t>приложениями</a:t>
            </a:r>
            <a:r>
              <a:rPr lang="ru-RU" sz="2000"/>
              <a:t>.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5543550" y="3573463"/>
            <a:ext cx="3600450" cy="3095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>
                <a:solidFill>
                  <a:schemeClr val="bg1"/>
                </a:solidFill>
                <a:latin typeface="+mn-lt"/>
              </a:rPr>
              <a:t> </a:t>
            </a:r>
            <a:r>
              <a:rPr lang="ru-RU" i="1">
                <a:solidFill>
                  <a:schemeClr val="bg1"/>
                </a:solidFill>
                <a:latin typeface="+mn-lt"/>
              </a:rPr>
              <a:t>издательские системы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бухгалтерские программы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программы компьютерного 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моделирования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математические пакеты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геоинформационные 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системы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медицинские экспертные 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системы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учебники, тренажёры, </a:t>
            </a: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словари</a:t>
            </a: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rot="10800000" flipH="1">
            <a:off x="7127875" y="3213100"/>
            <a:ext cx="0" cy="358775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327650" y="2492375"/>
            <a:ext cx="3311525" cy="7191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Приложения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специального назначения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116013" y="3573463"/>
            <a:ext cx="4211637" cy="2735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текстовые редакторы</a:t>
            </a:r>
          </a:p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электронные таблицы</a:t>
            </a:r>
          </a:p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графические редакторы</a:t>
            </a:r>
          </a:p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редакторы презентаций</a:t>
            </a:r>
          </a:p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мультимедиа проигрыватели</a:t>
            </a:r>
          </a:p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системы управления базами </a:t>
            </a:r>
          </a:p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>
                <a:solidFill>
                  <a:schemeClr val="bg1"/>
                </a:solidFill>
                <a:latin typeface="+mn-lt"/>
              </a:rPr>
              <a:t>данных</a:t>
            </a:r>
          </a:p>
        </p:txBody>
      </p:sp>
      <p:sp>
        <p:nvSpPr>
          <p:cNvPr id="2" name="Line 28"/>
          <p:cNvSpPr>
            <a:spLocks noChangeShapeType="1"/>
          </p:cNvSpPr>
          <p:nvPr/>
        </p:nvSpPr>
        <p:spPr bwMode="auto">
          <a:xfrm rot="10800000" flipH="1">
            <a:off x="2663825" y="2133600"/>
            <a:ext cx="0" cy="358775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" name="Line 28"/>
          <p:cNvSpPr>
            <a:spLocks noChangeShapeType="1"/>
          </p:cNvSpPr>
          <p:nvPr/>
        </p:nvSpPr>
        <p:spPr bwMode="auto">
          <a:xfrm rot="10800000" flipH="1">
            <a:off x="6983413" y="2133600"/>
            <a:ext cx="0" cy="358775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" name="Line 28"/>
          <p:cNvSpPr>
            <a:spLocks noChangeShapeType="1"/>
          </p:cNvSpPr>
          <p:nvPr/>
        </p:nvSpPr>
        <p:spPr bwMode="auto">
          <a:xfrm rot="10800000" flipH="1">
            <a:off x="3095625" y="3213100"/>
            <a:ext cx="0" cy="358775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38275" y="2492375"/>
            <a:ext cx="2520950" cy="7191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Приложения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общего назначения 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187450" y="1052513"/>
            <a:ext cx="7705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41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/>
              <a:t>Наибольшее распространение получили следующие офисные пакеты:  </a:t>
            </a:r>
          </a:p>
          <a:p>
            <a:pPr algn="just">
              <a:buFontTx/>
              <a:buChar char="•"/>
            </a:pPr>
            <a:r>
              <a:rPr lang="ru-RU" sz="2000" i="1"/>
              <a:t>Microsoft Office</a:t>
            </a:r>
            <a:r>
              <a:rPr lang="ru-RU" sz="2000"/>
              <a:t> для операционных систем Windows и Mac OS;</a:t>
            </a:r>
          </a:p>
          <a:p>
            <a:pPr algn="just">
              <a:buFontTx/>
              <a:buChar char="•"/>
            </a:pPr>
            <a:r>
              <a:rPr lang="ru-RU" sz="2000" i="1"/>
              <a:t>OpenOffice.org</a:t>
            </a:r>
            <a:r>
              <a:rPr lang="ru-RU" sz="2000"/>
              <a:t> для операционных систем Windows и Linux.</a:t>
            </a:r>
          </a:p>
        </p:txBody>
      </p:sp>
      <p:pic>
        <p:nvPicPr>
          <p:cNvPr id="2663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140075"/>
            <a:ext cx="28257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95613"/>
            <a:ext cx="281146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5076825" y="3284538"/>
            <a:ext cx="3168650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bg1"/>
                </a:solidFill>
                <a:latin typeface="+mn-lt"/>
              </a:rPr>
              <a:t>Редакторы презентаций</a:t>
            </a: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1116013" y="1773238"/>
            <a:ext cx="3313112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lvl="1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bg1"/>
                </a:solidFill>
                <a:latin typeface="+mn-lt"/>
              </a:rPr>
              <a:t>Текстовые редакторы</a:t>
            </a: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4932363" y="1773238"/>
            <a:ext cx="33845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lvl="1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bg1"/>
                </a:solidFill>
                <a:latin typeface="+mn-lt"/>
              </a:rPr>
              <a:t>Электронные таблицы</a:t>
            </a:r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1116013" y="3284538"/>
            <a:ext cx="3313112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bg1"/>
                </a:solidFill>
                <a:latin typeface="+mn-lt"/>
              </a:rPr>
              <a:t>Графические редакторы</a:t>
            </a: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5435600" y="4941888"/>
            <a:ext cx="2736850" cy="790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bg1"/>
                </a:solidFill>
                <a:latin typeface="+mn-lt"/>
              </a:rPr>
              <a:t>Системы управления </a:t>
            </a:r>
          </a:p>
          <a:p>
            <a:pPr marL="179388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bg1"/>
                </a:solidFill>
                <a:latin typeface="+mn-lt"/>
              </a:rPr>
              <a:t>базами данных</a:t>
            </a:r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1116013" y="4868863"/>
            <a:ext cx="2376487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lvl="1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bg1"/>
                </a:solidFill>
                <a:latin typeface="+mn-lt"/>
              </a:rPr>
              <a:t>Мультимедийные </a:t>
            </a:r>
          </a:p>
          <a:p>
            <a:pPr marL="179388" lvl="1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bg1"/>
                </a:solidFill>
                <a:latin typeface="+mn-lt"/>
              </a:rPr>
              <a:t>проигрыватели</a:t>
            </a:r>
          </a:p>
        </p:txBody>
      </p:sp>
      <p:pic>
        <p:nvPicPr>
          <p:cNvPr id="2664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20938"/>
            <a:ext cx="822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8286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05263"/>
            <a:ext cx="8905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876925"/>
            <a:ext cx="787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89363"/>
            <a:ext cx="862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876925"/>
            <a:ext cx="8286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876925"/>
            <a:ext cx="7826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1187450" y="1196975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400"/>
              <a:t>Логотипы программ</a:t>
            </a:r>
          </a:p>
        </p:txBody>
      </p:sp>
      <p:pic>
        <p:nvPicPr>
          <p:cNvPr id="26653" name="Picture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92375"/>
            <a:ext cx="6810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3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349500"/>
            <a:ext cx="8159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3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6746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8769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linuxlife.kz/images/stories/GIMP_SITE_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86188"/>
            <a:ext cx="23002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C:\Users\Света\Downloads\hTbuLCEL9m8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r="22151"/>
          <a:stretch/>
        </p:blipFill>
        <p:spPr bwMode="auto">
          <a:xfrm>
            <a:off x="-34226" y="2445543"/>
            <a:ext cx="1211469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9043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7" grpId="1" animBg="1"/>
      <p:bldP spid="26628" grpId="0" animBg="1"/>
      <p:bldP spid="26628" grpId="1" animBg="1"/>
      <p:bldP spid="25" grpId="0" animBg="1"/>
      <p:bldP spid="25" grpId="1" animBg="1"/>
      <p:bldP spid="26631" grpId="0" animBg="1"/>
      <p:bldP spid="26631" grpId="1" animBg="1"/>
      <p:bldP spid="5" grpId="0" animBg="1"/>
      <p:bldP spid="5" grpId="1" animBg="1"/>
      <p:bldP spid="26636" grpId="0"/>
      <p:bldP spid="26636" grpId="1"/>
      <p:bldP spid="26639" grpId="0" animBg="1"/>
      <p:bldP spid="26640" grpId="0" animBg="1"/>
      <p:bldP spid="26642" grpId="0" animBg="1"/>
      <p:bldP spid="26643" grpId="0" animBg="1"/>
      <p:bldP spid="26644" grpId="0" animBg="1"/>
      <p:bldP spid="2665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733</Words>
  <Application>Microsoft Office PowerPoint</Application>
  <PresentationFormat>Экран (4:3)</PresentationFormat>
  <Paragraphs>183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«Программное обеспечение компьютера»</vt:lpstr>
      <vt:lpstr>Презентация PowerPoint</vt:lpstr>
      <vt:lpstr>Презентация PowerPoint</vt:lpstr>
      <vt:lpstr>Программное обеспечение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Самое главное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«Программное обеспечение компьютера»</dc:title>
  <dc:creator>Света</dc:creator>
  <cp:lastModifiedBy>Света</cp:lastModifiedBy>
  <cp:revision>4</cp:revision>
  <dcterms:created xsi:type="dcterms:W3CDTF">2023-12-24T19:12:18Z</dcterms:created>
  <dcterms:modified xsi:type="dcterms:W3CDTF">2023-12-24T19:43:56Z</dcterms:modified>
</cp:coreProperties>
</file>