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7" r:id="rId2"/>
    <p:sldId id="1378" r:id="rId3"/>
    <p:sldId id="1342" r:id="rId4"/>
    <p:sldId id="1343" r:id="rId5"/>
    <p:sldId id="1344" r:id="rId6"/>
    <p:sldId id="1345" r:id="rId7"/>
    <p:sldId id="1346" r:id="rId8"/>
    <p:sldId id="1347" r:id="rId9"/>
    <p:sldId id="1348" r:id="rId10"/>
    <p:sldId id="1349" r:id="rId11"/>
    <p:sldId id="1359" r:id="rId12"/>
    <p:sldId id="1360" r:id="rId13"/>
    <p:sldId id="1350" r:id="rId14"/>
    <p:sldId id="1351" r:id="rId15"/>
    <p:sldId id="1352" r:id="rId16"/>
    <p:sldId id="1353" r:id="rId17"/>
    <p:sldId id="1354" r:id="rId18"/>
    <p:sldId id="1355" r:id="rId19"/>
    <p:sldId id="1356" r:id="rId20"/>
    <p:sldId id="1357" r:id="rId21"/>
    <p:sldId id="1358" r:id="rId22"/>
    <p:sldId id="1361" r:id="rId23"/>
    <p:sldId id="1362" r:id="rId24"/>
    <p:sldId id="1363" r:id="rId25"/>
    <p:sldId id="1365" r:id="rId26"/>
    <p:sldId id="1366" r:id="rId27"/>
    <p:sldId id="1364" r:id="rId28"/>
    <p:sldId id="1367" r:id="rId29"/>
    <p:sldId id="1368" r:id="rId30"/>
    <p:sldId id="1369" r:id="rId31"/>
    <p:sldId id="1370" r:id="rId32"/>
    <p:sldId id="1371" r:id="rId33"/>
    <p:sldId id="1372" r:id="rId34"/>
    <p:sldId id="1373" r:id="rId35"/>
    <p:sldId id="1374" r:id="rId36"/>
    <p:sldId id="1375" r:id="rId37"/>
    <p:sldId id="1376" r:id="rId38"/>
    <p:sldId id="1379" r:id="rId39"/>
    <p:sldId id="1377" r:id="rId40"/>
  </p:sldIdLst>
  <p:sldSz cx="9144000" cy="5143500" type="screen16x9"/>
  <p:notesSz cx="6735763" cy="9799638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7933C"/>
    <a:srgbClr val="FBC18F"/>
    <a:srgbClr val="4F6228"/>
    <a:srgbClr val="998308"/>
    <a:srgbClr val="FDC18F"/>
    <a:srgbClr val="EBF1DE"/>
    <a:srgbClr val="A9C571"/>
    <a:srgbClr val="F79646"/>
    <a:srgbClr val="F2DCDB"/>
    <a:srgbClr val="D7E4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5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-594" y="-96"/>
      </p:cViewPr>
      <p:guideLst>
        <p:guide orient="horz" pos="2160"/>
        <p:guide orient="horz" pos="162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DF556-18B8-4D71-B682-378142F37D43}" type="doc">
      <dgm:prSet loTypeId="urn:microsoft.com/office/officeart/2005/8/layout/cycle7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A38A509-6AF7-4425-B7D7-806F8CFC2BA4}">
      <dgm:prSet phldrT="[Текст]"/>
      <dgm:spPr>
        <a:xfrm>
          <a:off x="2191847" y="994"/>
          <a:ext cx="2131404" cy="1065702"/>
        </a:xfrm>
        <a:prstGeom prst="roundRect">
          <a:avLst>
            <a:gd name="adj" fmla="val 10000"/>
          </a:avLst>
        </a:prstGeom>
        <a:solidFill>
          <a:srgbClr val="4CD13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 smtClean="0">
              <a:solidFill>
                <a:srgbClr val="FFFFFF"/>
              </a:solidFill>
              <a:latin typeface="Microsoft Sans Serif"/>
              <a:ea typeface="+mn-ea"/>
              <a:cs typeface="+mn-cs"/>
            </a:rPr>
            <a:t>Вдох </a:t>
          </a:r>
        </a:p>
        <a:p>
          <a:r>
            <a:rPr lang="ru-RU" dirty="0" smtClean="0">
              <a:solidFill>
                <a:srgbClr val="FFFFFF"/>
              </a:solidFill>
              <a:latin typeface="Microsoft Sans Serif"/>
              <a:ea typeface="+mn-ea"/>
              <a:cs typeface="+mn-cs"/>
            </a:rPr>
            <a:t>(3-4 сек)</a:t>
          </a:r>
          <a:endParaRPr lang="ru-RU" dirty="0">
            <a:solidFill>
              <a:srgbClr val="FFFFFF"/>
            </a:solidFill>
            <a:latin typeface="Microsoft Sans Serif"/>
            <a:ea typeface="+mn-ea"/>
            <a:cs typeface="+mn-cs"/>
          </a:endParaRPr>
        </a:p>
      </dgm:t>
    </dgm:pt>
    <dgm:pt modelId="{C3FCDCEF-6C64-44EB-BC6A-B67B1215E767}" type="parTrans" cxnId="{11383493-951A-4F56-971E-F940E1236650}">
      <dgm:prSet/>
      <dgm:spPr/>
      <dgm:t>
        <a:bodyPr/>
        <a:lstStyle/>
        <a:p>
          <a:endParaRPr lang="ru-RU"/>
        </a:p>
      </dgm:t>
    </dgm:pt>
    <dgm:pt modelId="{2F8A668E-2DCE-47C6-A72C-DF5446084B94}" type="sibTrans" cxnId="{11383493-951A-4F56-971E-F940E1236650}">
      <dgm:prSet/>
      <dgm:spPr>
        <a:xfrm rot="3208491">
          <a:off x="3733704" y="1505957"/>
          <a:ext cx="966673" cy="372995"/>
        </a:xfrm>
        <a:prstGeom prst="leftRightArrow">
          <a:avLst>
            <a:gd name="adj1" fmla="val 60000"/>
            <a:gd name="adj2" fmla="val 50000"/>
          </a:avLst>
        </a:prstGeom>
        <a:solidFill>
          <a:srgbClr val="4CD13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rgbClr val="FFFFFF"/>
            </a:solidFill>
            <a:latin typeface="Microsoft Sans Serif"/>
            <a:ea typeface="+mn-ea"/>
            <a:cs typeface="+mn-cs"/>
          </a:endParaRPr>
        </a:p>
      </dgm:t>
    </dgm:pt>
    <dgm:pt modelId="{CCFBAD97-2F2C-408F-923D-6C201B6AA12D}">
      <dgm:prSet phldrT="[Текст]"/>
      <dgm:spPr>
        <a:xfrm>
          <a:off x="3957574" y="2385047"/>
          <a:ext cx="2131404" cy="1065702"/>
        </a:xfrm>
        <a:prstGeom prst="roundRect">
          <a:avLst>
            <a:gd name="adj" fmla="val 10000"/>
          </a:avLst>
        </a:prstGeom>
        <a:solidFill>
          <a:srgbClr val="4CD13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 smtClean="0">
              <a:solidFill>
                <a:srgbClr val="FFFFFF"/>
              </a:solidFill>
              <a:latin typeface="Microsoft Sans Serif"/>
              <a:ea typeface="+mn-ea"/>
              <a:cs typeface="+mn-cs"/>
            </a:rPr>
            <a:t>Выдох </a:t>
          </a:r>
        </a:p>
        <a:p>
          <a:r>
            <a:rPr lang="ru-RU" dirty="0" smtClean="0">
              <a:solidFill>
                <a:srgbClr val="FFFFFF"/>
              </a:solidFill>
              <a:latin typeface="Microsoft Sans Serif"/>
              <a:ea typeface="+mn-ea"/>
              <a:cs typeface="+mn-cs"/>
            </a:rPr>
            <a:t>(6-8 сек)</a:t>
          </a:r>
          <a:endParaRPr lang="ru-RU" dirty="0">
            <a:solidFill>
              <a:srgbClr val="FFFFFF"/>
            </a:solidFill>
            <a:latin typeface="Microsoft Sans Serif"/>
            <a:ea typeface="+mn-ea"/>
            <a:cs typeface="+mn-cs"/>
          </a:endParaRPr>
        </a:p>
      </dgm:t>
    </dgm:pt>
    <dgm:pt modelId="{CA1FC77A-338D-402F-9787-40122D682E68}" type="parTrans" cxnId="{7A3F0C5B-8C18-4650-8EF8-6394258E6F3F}">
      <dgm:prSet/>
      <dgm:spPr/>
      <dgm:t>
        <a:bodyPr/>
        <a:lstStyle/>
        <a:p>
          <a:endParaRPr lang="ru-RU"/>
        </a:p>
      </dgm:t>
    </dgm:pt>
    <dgm:pt modelId="{822E9538-A224-4EE8-90E8-8FCFCF8F1802}" type="sibTrans" cxnId="{7A3F0C5B-8C18-4650-8EF8-6394258E6F3F}">
      <dgm:prSet/>
      <dgm:spPr>
        <a:xfrm rot="10861390">
          <a:off x="2870162" y="2701579"/>
          <a:ext cx="966673" cy="372995"/>
        </a:xfrm>
        <a:prstGeom prst="leftRightArrow">
          <a:avLst>
            <a:gd name="adj1" fmla="val 60000"/>
            <a:gd name="adj2" fmla="val 50000"/>
          </a:avLst>
        </a:prstGeom>
        <a:solidFill>
          <a:srgbClr val="4CD13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rgbClr val="FFFFFF"/>
            </a:solidFill>
            <a:latin typeface="Microsoft Sans Serif"/>
            <a:ea typeface="+mn-ea"/>
            <a:cs typeface="+mn-cs"/>
          </a:endParaRPr>
        </a:p>
      </dgm:t>
    </dgm:pt>
    <dgm:pt modelId="{93252113-4B8F-4ADD-A6C9-9F467B8C1CF6}">
      <dgm:prSet phldrT="[Текст]"/>
      <dgm:spPr>
        <a:xfrm>
          <a:off x="618020" y="2325404"/>
          <a:ext cx="2131404" cy="1065702"/>
        </a:xfrm>
        <a:prstGeom prst="roundRect">
          <a:avLst>
            <a:gd name="adj" fmla="val 10000"/>
          </a:avLst>
        </a:prstGeom>
        <a:solidFill>
          <a:srgbClr val="4CD13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 smtClean="0">
              <a:solidFill>
                <a:srgbClr val="FFFFFF"/>
              </a:solidFill>
              <a:latin typeface="Microsoft Sans Serif"/>
              <a:ea typeface="+mn-ea"/>
              <a:cs typeface="+mn-cs"/>
            </a:rPr>
            <a:t>задержка дыхания </a:t>
          </a:r>
        </a:p>
        <a:p>
          <a:r>
            <a:rPr lang="ru-RU" dirty="0" smtClean="0">
              <a:solidFill>
                <a:srgbClr val="FFFFFF"/>
              </a:solidFill>
              <a:latin typeface="Microsoft Sans Serif"/>
              <a:ea typeface="+mn-ea"/>
              <a:cs typeface="+mn-cs"/>
            </a:rPr>
            <a:t>(2-3 сек)</a:t>
          </a:r>
          <a:endParaRPr lang="ru-RU" dirty="0">
            <a:solidFill>
              <a:srgbClr val="FFFFFF"/>
            </a:solidFill>
            <a:latin typeface="Microsoft Sans Serif"/>
            <a:ea typeface="+mn-ea"/>
            <a:cs typeface="+mn-cs"/>
          </a:endParaRPr>
        </a:p>
      </dgm:t>
    </dgm:pt>
    <dgm:pt modelId="{5A297395-78A0-47D3-8408-F0C548F814C2}" type="parTrans" cxnId="{A45A5931-DBB5-4640-B69E-8BD369A7F270}">
      <dgm:prSet/>
      <dgm:spPr/>
      <dgm:t>
        <a:bodyPr/>
        <a:lstStyle/>
        <a:p>
          <a:endParaRPr lang="ru-RU"/>
        </a:p>
      </dgm:t>
    </dgm:pt>
    <dgm:pt modelId="{DF51CE45-B437-4B77-A507-0EBB217EB9C4}" type="sibTrans" cxnId="{A45A5931-DBB5-4640-B69E-8BD369A7F270}">
      <dgm:prSet/>
      <dgm:spPr>
        <a:xfrm rot="18246084">
          <a:off x="1932663" y="1511376"/>
          <a:ext cx="966673" cy="372995"/>
        </a:xfrm>
        <a:prstGeom prst="leftRightArrow">
          <a:avLst>
            <a:gd name="adj1" fmla="val 60000"/>
            <a:gd name="adj2" fmla="val 50000"/>
          </a:avLst>
        </a:prstGeom>
        <a:solidFill>
          <a:srgbClr val="4CD13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rgbClr val="FFFFFF"/>
            </a:solidFill>
            <a:latin typeface="Microsoft Sans Serif"/>
            <a:ea typeface="+mn-ea"/>
            <a:cs typeface="+mn-cs"/>
          </a:endParaRPr>
        </a:p>
      </dgm:t>
    </dgm:pt>
    <dgm:pt modelId="{3B77357C-9A5C-4C72-AA8C-284B4D61E6DD}" type="pres">
      <dgm:prSet presAssocID="{0D7DF556-18B8-4D71-B682-378142F37D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D2CF1A-9E76-494D-88EA-B11423CC2BB7}" type="pres">
      <dgm:prSet presAssocID="{EA38A509-6AF7-4425-B7D7-806F8CFC2BA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DEA26-E2E4-4394-91C0-98D51DAFF4AE}" type="pres">
      <dgm:prSet presAssocID="{2F8A668E-2DCE-47C6-A72C-DF5446084B94}" presName="sibTrans" presStyleLbl="sibTrans2D1" presStyleIdx="0" presStyleCnt="3" custLinFactNeighborX="7927" custLinFactNeighborY="-8959"/>
      <dgm:spPr/>
      <dgm:t>
        <a:bodyPr/>
        <a:lstStyle/>
        <a:p>
          <a:endParaRPr lang="ru-RU"/>
        </a:p>
      </dgm:t>
    </dgm:pt>
    <dgm:pt modelId="{E0275AE1-FCA6-4BC7-A619-8C9F773791F1}" type="pres">
      <dgm:prSet presAssocID="{2F8A668E-2DCE-47C6-A72C-DF5446084B9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784630F-5B3B-4406-BAA7-4E67302E9379}" type="pres">
      <dgm:prSet presAssocID="{CCFBAD97-2F2C-408F-923D-6C201B6AA12D}" presName="node" presStyleLbl="node1" presStyleIdx="1" presStyleCnt="3" custRadScaleRad="88638" custRadScaleInc="-31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DCD76-0DB1-4FC1-88C2-4DC9C16E6D37}" type="pres">
      <dgm:prSet presAssocID="{822E9538-A224-4EE8-90E8-8FCFCF8F1802}" presName="sibTrans" presStyleLbl="sibTrans2D1" presStyleIdx="1" presStyleCnt="3"/>
      <dgm:spPr/>
      <dgm:t>
        <a:bodyPr/>
        <a:lstStyle/>
        <a:p>
          <a:endParaRPr lang="ru-RU"/>
        </a:p>
      </dgm:t>
    </dgm:pt>
    <dgm:pt modelId="{26327D09-4710-4668-ACF0-AE41A985019A}" type="pres">
      <dgm:prSet presAssocID="{822E9538-A224-4EE8-90E8-8FCFCF8F180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EA1B0C2-0FAF-4C5D-AE78-38A70E9B5CBD}" type="pres">
      <dgm:prSet presAssocID="{93252113-4B8F-4ADD-A6C9-9F467B8C1CF6}" presName="node" presStyleLbl="node1" presStyleIdx="2" presStyleCnt="3" custRadScaleRad="78806" custRadScaleInc="32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56769-D14B-4D86-A3EC-8DC3B3219B9B}" type="pres">
      <dgm:prSet presAssocID="{DF51CE45-B437-4B77-A507-0EBB217EB9C4}" presName="sibTrans" presStyleLbl="sibTrans2D1" presStyleIdx="2" presStyleCnt="3" custLinFactNeighborX="-5652" custLinFactNeighborY="489"/>
      <dgm:spPr/>
      <dgm:t>
        <a:bodyPr/>
        <a:lstStyle/>
        <a:p>
          <a:endParaRPr lang="ru-RU"/>
        </a:p>
      </dgm:t>
    </dgm:pt>
    <dgm:pt modelId="{043A340A-9371-4F76-818E-15696501B0B3}" type="pres">
      <dgm:prSet presAssocID="{DF51CE45-B437-4B77-A507-0EBB217EB9C4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AFEBF10-A3A2-4914-9250-18809A3EEB09}" type="presOf" srcId="{93252113-4B8F-4ADD-A6C9-9F467B8C1CF6}" destId="{5EA1B0C2-0FAF-4C5D-AE78-38A70E9B5CBD}" srcOrd="0" destOrd="0" presId="urn:microsoft.com/office/officeart/2005/8/layout/cycle7"/>
    <dgm:cxn modelId="{11383493-951A-4F56-971E-F940E1236650}" srcId="{0D7DF556-18B8-4D71-B682-378142F37D43}" destId="{EA38A509-6AF7-4425-B7D7-806F8CFC2BA4}" srcOrd="0" destOrd="0" parTransId="{C3FCDCEF-6C64-44EB-BC6A-B67B1215E767}" sibTransId="{2F8A668E-2DCE-47C6-A72C-DF5446084B94}"/>
    <dgm:cxn modelId="{201A719C-3AFB-47D7-9A11-705A60D7EB07}" type="presOf" srcId="{CCFBAD97-2F2C-408F-923D-6C201B6AA12D}" destId="{6784630F-5B3B-4406-BAA7-4E67302E9379}" srcOrd="0" destOrd="0" presId="urn:microsoft.com/office/officeart/2005/8/layout/cycle7"/>
    <dgm:cxn modelId="{7A3F0C5B-8C18-4650-8EF8-6394258E6F3F}" srcId="{0D7DF556-18B8-4D71-B682-378142F37D43}" destId="{CCFBAD97-2F2C-408F-923D-6C201B6AA12D}" srcOrd="1" destOrd="0" parTransId="{CA1FC77A-338D-402F-9787-40122D682E68}" sibTransId="{822E9538-A224-4EE8-90E8-8FCFCF8F1802}"/>
    <dgm:cxn modelId="{73E19A1E-0B0F-45C9-A62A-D6375C6F08DD}" type="presOf" srcId="{0D7DF556-18B8-4D71-B682-378142F37D43}" destId="{3B77357C-9A5C-4C72-AA8C-284B4D61E6DD}" srcOrd="0" destOrd="0" presId="urn:microsoft.com/office/officeart/2005/8/layout/cycle7"/>
    <dgm:cxn modelId="{A45A5931-DBB5-4640-B69E-8BD369A7F270}" srcId="{0D7DF556-18B8-4D71-B682-378142F37D43}" destId="{93252113-4B8F-4ADD-A6C9-9F467B8C1CF6}" srcOrd="2" destOrd="0" parTransId="{5A297395-78A0-47D3-8408-F0C548F814C2}" sibTransId="{DF51CE45-B437-4B77-A507-0EBB217EB9C4}"/>
    <dgm:cxn modelId="{C92059AC-C2FD-43CD-8919-13E3FC975CED}" type="presOf" srcId="{EA38A509-6AF7-4425-B7D7-806F8CFC2BA4}" destId="{0FD2CF1A-9E76-494D-88EA-B11423CC2BB7}" srcOrd="0" destOrd="0" presId="urn:microsoft.com/office/officeart/2005/8/layout/cycle7"/>
    <dgm:cxn modelId="{31DE8753-6AA7-4713-B905-D5366B8E2694}" type="presOf" srcId="{2F8A668E-2DCE-47C6-A72C-DF5446084B94}" destId="{657DEA26-E2E4-4394-91C0-98D51DAFF4AE}" srcOrd="0" destOrd="0" presId="urn:microsoft.com/office/officeart/2005/8/layout/cycle7"/>
    <dgm:cxn modelId="{3FCEEF88-1CE7-416B-B2DD-B09062A20923}" type="presOf" srcId="{822E9538-A224-4EE8-90E8-8FCFCF8F1802}" destId="{26327D09-4710-4668-ACF0-AE41A985019A}" srcOrd="1" destOrd="0" presId="urn:microsoft.com/office/officeart/2005/8/layout/cycle7"/>
    <dgm:cxn modelId="{53004087-F824-4125-A6E4-C87D29B42C91}" type="presOf" srcId="{2F8A668E-2DCE-47C6-A72C-DF5446084B94}" destId="{E0275AE1-FCA6-4BC7-A619-8C9F773791F1}" srcOrd="1" destOrd="0" presId="urn:microsoft.com/office/officeart/2005/8/layout/cycle7"/>
    <dgm:cxn modelId="{AEF9D702-B35D-43DC-9E3C-C3DA99FB1162}" type="presOf" srcId="{822E9538-A224-4EE8-90E8-8FCFCF8F1802}" destId="{A96DCD76-0DB1-4FC1-88C2-4DC9C16E6D37}" srcOrd="0" destOrd="0" presId="urn:microsoft.com/office/officeart/2005/8/layout/cycle7"/>
    <dgm:cxn modelId="{B15DE0C3-1627-42C5-A7AB-FFE9231D0BD0}" type="presOf" srcId="{DF51CE45-B437-4B77-A507-0EBB217EB9C4}" destId="{BB256769-D14B-4D86-A3EC-8DC3B3219B9B}" srcOrd="0" destOrd="0" presId="urn:microsoft.com/office/officeart/2005/8/layout/cycle7"/>
    <dgm:cxn modelId="{15154460-A393-47D9-9390-1372FD86527C}" type="presOf" srcId="{DF51CE45-B437-4B77-A507-0EBB217EB9C4}" destId="{043A340A-9371-4F76-818E-15696501B0B3}" srcOrd="1" destOrd="0" presId="urn:microsoft.com/office/officeart/2005/8/layout/cycle7"/>
    <dgm:cxn modelId="{5F22BCD1-08FD-4F7B-9021-59DD52604976}" type="presParOf" srcId="{3B77357C-9A5C-4C72-AA8C-284B4D61E6DD}" destId="{0FD2CF1A-9E76-494D-88EA-B11423CC2BB7}" srcOrd="0" destOrd="0" presId="urn:microsoft.com/office/officeart/2005/8/layout/cycle7"/>
    <dgm:cxn modelId="{4DC74688-1EF9-4BBD-94B7-AD1CE209AF87}" type="presParOf" srcId="{3B77357C-9A5C-4C72-AA8C-284B4D61E6DD}" destId="{657DEA26-E2E4-4394-91C0-98D51DAFF4AE}" srcOrd="1" destOrd="0" presId="urn:microsoft.com/office/officeart/2005/8/layout/cycle7"/>
    <dgm:cxn modelId="{79F44DBF-9574-46DF-8663-9951ECB28A83}" type="presParOf" srcId="{657DEA26-E2E4-4394-91C0-98D51DAFF4AE}" destId="{E0275AE1-FCA6-4BC7-A619-8C9F773791F1}" srcOrd="0" destOrd="0" presId="urn:microsoft.com/office/officeart/2005/8/layout/cycle7"/>
    <dgm:cxn modelId="{FD26CFFB-203B-41A5-BEDB-DC39F4805B91}" type="presParOf" srcId="{3B77357C-9A5C-4C72-AA8C-284B4D61E6DD}" destId="{6784630F-5B3B-4406-BAA7-4E67302E9379}" srcOrd="2" destOrd="0" presId="urn:microsoft.com/office/officeart/2005/8/layout/cycle7"/>
    <dgm:cxn modelId="{A820A566-D20C-40EC-AA32-ADCF036ED112}" type="presParOf" srcId="{3B77357C-9A5C-4C72-AA8C-284B4D61E6DD}" destId="{A96DCD76-0DB1-4FC1-88C2-4DC9C16E6D37}" srcOrd="3" destOrd="0" presId="urn:microsoft.com/office/officeart/2005/8/layout/cycle7"/>
    <dgm:cxn modelId="{487C97EF-1632-4CD0-91F1-2D748411A1AA}" type="presParOf" srcId="{A96DCD76-0DB1-4FC1-88C2-4DC9C16E6D37}" destId="{26327D09-4710-4668-ACF0-AE41A985019A}" srcOrd="0" destOrd="0" presId="urn:microsoft.com/office/officeart/2005/8/layout/cycle7"/>
    <dgm:cxn modelId="{8F041830-E0BE-4BBE-93A0-B54BB149D60C}" type="presParOf" srcId="{3B77357C-9A5C-4C72-AA8C-284B4D61E6DD}" destId="{5EA1B0C2-0FAF-4C5D-AE78-38A70E9B5CBD}" srcOrd="4" destOrd="0" presId="urn:microsoft.com/office/officeart/2005/8/layout/cycle7"/>
    <dgm:cxn modelId="{ABA76836-7AC6-46E6-8463-F29DB6FF8834}" type="presParOf" srcId="{3B77357C-9A5C-4C72-AA8C-284B4D61E6DD}" destId="{BB256769-D14B-4D86-A3EC-8DC3B3219B9B}" srcOrd="5" destOrd="0" presId="urn:microsoft.com/office/officeart/2005/8/layout/cycle7"/>
    <dgm:cxn modelId="{DF0E8103-1A27-493A-AB8C-354B2A571B5F}" type="presParOf" srcId="{BB256769-D14B-4D86-A3EC-8DC3B3219B9B}" destId="{043A340A-9371-4F76-818E-15696501B0B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2CF1A-9E76-494D-88EA-B11423CC2BB7}">
      <dsp:nvSpPr>
        <dsp:cNvPr id="0" name=""/>
        <dsp:cNvSpPr/>
      </dsp:nvSpPr>
      <dsp:spPr>
        <a:xfrm>
          <a:off x="1419261" y="884"/>
          <a:ext cx="1190094" cy="595047"/>
        </a:xfrm>
        <a:prstGeom prst="roundRect">
          <a:avLst>
            <a:gd name="adj" fmla="val 10000"/>
          </a:avLst>
        </a:prstGeom>
        <a:solidFill>
          <a:srgbClr val="4CD13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FFFFFF"/>
              </a:solidFill>
              <a:latin typeface="Microsoft Sans Serif"/>
              <a:ea typeface="+mn-ea"/>
              <a:cs typeface="+mn-cs"/>
            </a:rPr>
            <a:t>Вдох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FFFFFF"/>
              </a:solidFill>
              <a:latin typeface="Microsoft Sans Serif"/>
              <a:ea typeface="+mn-ea"/>
              <a:cs typeface="+mn-cs"/>
            </a:rPr>
            <a:t>(3-4 сек)</a:t>
          </a:r>
          <a:endParaRPr lang="ru-RU" sz="1000" kern="1200" dirty="0">
            <a:solidFill>
              <a:srgbClr val="FFFFFF"/>
            </a:solidFill>
            <a:latin typeface="Microsoft Sans Serif"/>
            <a:ea typeface="+mn-ea"/>
            <a:cs typeface="+mn-cs"/>
          </a:endParaRPr>
        </a:p>
      </dsp:txBody>
      <dsp:txXfrm>
        <a:off x="1436689" y="18312"/>
        <a:ext cx="1155238" cy="560191"/>
      </dsp:txXfrm>
    </dsp:sp>
    <dsp:sp modelId="{657DEA26-E2E4-4394-91C0-98D51DAFF4AE}">
      <dsp:nvSpPr>
        <dsp:cNvPr id="0" name=""/>
        <dsp:cNvSpPr/>
      </dsp:nvSpPr>
      <dsp:spPr>
        <a:xfrm rot="3208491">
          <a:off x="2280025" y="841937"/>
          <a:ext cx="541410" cy="208266"/>
        </a:xfrm>
        <a:prstGeom prst="leftRightArrow">
          <a:avLst>
            <a:gd name="adj1" fmla="val 60000"/>
            <a:gd name="adj2" fmla="val 50000"/>
          </a:avLst>
        </a:prstGeom>
        <a:solidFill>
          <a:srgbClr val="4CD13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solidFill>
              <a:srgbClr val="FFFFFF"/>
            </a:solidFill>
            <a:latin typeface="Microsoft Sans Serif"/>
            <a:ea typeface="+mn-ea"/>
            <a:cs typeface="+mn-cs"/>
          </a:endParaRPr>
        </a:p>
      </dsp:txBody>
      <dsp:txXfrm>
        <a:off x="2342505" y="883590"/>
        <a:ext cx="416450" cy="124960"/>
      </dsp:txXfrm>
    </dsp:sp>
    <dsp:sp modelId="{6784630F-5B3B-4406-BAA7-4E67302E9379}">
      <dsp:nvSpPr>
        <dsp:cNvPr id="0" name=""/>
        <dsp:cNvSpPr/>
      </dsp:nvSpPr>
      <dsp:spPr>
        <a:xfrm>
          <a:off x="2406270" y="1333526"/>
          <a:ext cx="1190094" cy="595047"/>
        </a:xfrm>
        <a:prstGeom prst="roundRect">
          <a:avLst>
            <a:gd name="adj" fmla="val 10000"/>
          </a:avLst>
        </a:prstGeom>
        <a:solidFill>
          <a:srgbClr val="4CD13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FFFFFF"/>
              </a:solidFill>
              <a:latin typeface="Microsoft Sans Serif"/>
              <a:ea typeface="+mn-ea"/>
              <a:cs typeface="+mn-cs"/>
            </a:rPr>
            <a:t>Выдох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FFFFFF"/>
              </a:solidFill>
              <a:latin typeface="Microsoft Sans Serif"/>
              <a:ea typeface="+mn-ea"/>
              <a:cs typeface="+mn-cs"/>
            </a:rPr>
            <a:t>(6-8 сек)</a:t>
          </a:r>
          <a:endParaRPr lang="ru-RU" sz="1000" kern="1200" dirty="0">
            <a:solidFill>
              <a:srgbClr val="FFFFFF"/>
            </a:solidFill>
            <a:latin typeface="Microsoft Sans Serif"/>
            <a:ea typeface="+mn-ea"/>
            <a:cs typeface="+mn-cs"/>
          </a:endParaRPr>
        </a:p>
      </dsp:txBody>
      <dsp:txXfrm>
        <a:off x="2423698" y="1350954"/>
        <a:ext cx="1155238" cy="560191"/>
      </dsp:txXfrm>
    </dsp:sp>
    <dsp:sp modelId="{A96DCD76-0DB1-4FC1-88C2-4DC9C16E6D37}">
      <dsp:nvSpPr>
        <dsp:cNvPr id="0" name=""/>
        <dsp:cNvSpPr/>
      </dsp:nvSpPr>
      <dsp:spPr>
        <a:xfrm rot="10861390">
          <a:off x="1797237" y="1510247"/>
          <a:ext cx="541410" cy="208266"/>
        </a:xfrm>
        <a:prstGeom prst="leftRightArrow">
          <a:avLst>
            <a:gd name="adj1" fmla="val 60000"/>
            <a:gd name="adj2" fmla="val 50000"/>
          </a:avLst>
        </a:prstGeom>
        <a:solidFill>
          <a:srgbClr val="4CD13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solidFill>
              <a:srgbClr val="FFFFFF"/>
            </a:solidFill>
            <a:latin typeface="Microsoft Sans Serif"/>
            <a:ea typeface="+mn-ea"/>
            <a:cs typeface="+mn-cs"/>
          </a:endParaRPr>
        </a:p>
      </dsp:txBody>
      <dsp:txXfrm rot="10800000">
        <a:off x="1859717" y="1551900"/>
        <a:ext cx="416450" cy="124960"/>
      </dsp:txXfrm>
    </dsp:sp>
    <dsp:sp modelId="{5EA1B0C2-0FAF-4C5D-AE78-38A70E9B5CBD}">
      <dsp:nvSpPr>
        <dsp:cNvPr id="0" name=""/>
        <dsp:cNvSpPr/>
      </dsp:nvSpPr>
      <dsp:spPr>
        <a:xfrm>
          <a:off x="539520" y="1300187"/>
          <a:ext cx="1190094" cy="595047"/>
        </a:xfrm>
        <a:prstGeom prst="roundRect">
          <a:avLst>
            <a:gd name="adj" fmla="val 10000"/>
          </a:avLst>
        </a:prstGeom>
        <a:solidFill>
          <a:srgbClr val="4CD13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FFFFFF"/>
              </a:solidFill>
              <a:latin typeface="Microsoft Sans Serif"/>
              <a:ea typeface="+mn-ea"/>
              <a:cs typeface="+mn-cs"/>
            </a:rPr>
            <a:t>задержка дыхания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FFFFFF"/>
              </a:solidFill>
              <a:latin typeface="Microsoft Sans Serif"/>
              <a:ea typeface="+mn-ea"/>
              <a:cs typeface="+mn-cs"/>
            </a:rPr>
            <a:t>(2-3 сек)</a:t>
          </a:r>
          <a:endParaRPr lang="ru-RU" sz="1000" kern="1200" dirty="0">
            <a:solidFill>
              <a:srgbClr val="FFFFFF"/>
            </a:solidFill>
            <a:latin typeface="Microsoft Sans Serif"/>
            <a:ea typeface="+mn-ea"/>
            <a:cs typeface="+mn-cs"/>
          </a:endParaRPr>
        </a:p>
      </dsp:txBody>
      <dsp:txXfrm>
        <a:off x="556948" y="1317615"/>
        <a:ext cx="1155238" cy="560191"/>
      </dsp:txXfrm>
    </dsp:sp>
    <dsp:sp modelId="{BB256769-D14B-4D86-A3EC-8DC3B3219B9B}">
      <dsp:nvSpPr>
        <dsp:cNvPr id="0" name=""/>
        <dsp:cNvSpPr/>
      </dsp:nvSpPr>
      <dsp:spPr>
        <a:xfrm rot="18246084">
          <a:off x="1273132" y="844944"/>
          <a:ext cx="541410" cy="208266"/>
        </a:xfrm>
        <a:prstGeom prst="leftRightArrow">
          <a:avLst>
            <a:gd name="adj1" fmla="val 60000"/>
            <a:gd name="adj2" fmla="val 50000"/>
          </a:avLst>
        </a:prstGeom>
        <a:solidFill>
          <a:srgbClr val="4CD13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solidFill>
              <a:srgbClr val="FFFFFF"/>
            </a:solidFill>
            <a:latin typeface="Microsoft Sans Serif"/>
            <a:ea typeface="+mn-ea"/>
            <a:cs typeface="+mn-cs"/>
          </a:endParaRPr>
        </a:p>
      </dsp:txBody>
      <dsp:txXfrm>
        <a:off x="1335612" y="886597"/>
        <a:ext cx="416450" cy="124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0" cy="491684"/>
          </a:xfrm>
          <a:prstGeom prst="rect">
            <a:avLst/>
          </a:prstGeom>
        </p:spPr>
        <p:txBody>
          <a:bodyPr vert="horz" lIns="90252" tIns="45126" rIns="90252" bIns="4512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1684"/>
          </a:xfrm>
          <a:prstGeom prst="rect">
            <a:avLst/>
          </a:prstGeom>
        </p:spPr>
        <p:txBody>
          <a:bodyPr vert="horz" lIns="90252" tIns="45126" rIns="90252" bIns="45126" rtlCol="0"/>
          <a:lstStyle>
            <a:lvl1pPr algn="r">
              <a:defRPr sz="1200"/>
            </a:lvl1pPr>
          </a:lstStyle>
          <a:p>
            <a:fld id="{1A6D982D-B997-4B0D-AB77-E41994639996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25550"/>
            <a:ext cx="58785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52" tIns="45126" rIns="90252" bIns="4512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7"/>
          </a:xfrm>
          <a:prstGeom prst="rect">
            <a:avLst/>
          </a:prstGeom>
        </p:spPr>
        <p:txBody>
          <a:bodyPr vert="horz" lIns="90252" tIns="45126" rIns="90252" bIns="4512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07956"/>
            <a:ext cx="2918830" cy="491683"/>
          </a:xfrm>
          <a:prstGeom prst="rect">
            <a:avLst/>
          </a:prstGeom>
        </p:spPr>
        <p:txBody>
          <a:bodyPr vert="horz" lIns="90252" tIns="45126" rIns="90252" bIns="4512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07956"/>
            <a:ext cx="2918830" cy="491683"/>
          </a:xfrm>
          <a:prstGeom prst="rect">
            <a:avLst/>
          </a:prstGeom>
        </p:spPr>
        <p:txBody>
          <a:bodyPr vert="horz" lIns="90252" tIns="45126" rIns="90252" bIns="45126" rtlCol="0" anchor="b"/>
          <a:lstStyle>
            <a:lvl1pPr algn="r">
              <a:defRPr sz="1200"/>
            </a:lvl1pPr>
          </a:lstStyle>
          <a:p>
            <a:fld id="{A8B29B8B-6805-402E-9A97-9E96F7B6C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095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817563" y="1693863"/>
            <a:ext cx="8134351" cy="45751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B7DAD-EDB5-4B04-B333-E7960631A10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225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9B8B-6805-402E-9A97-9E96F7B6C381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70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E6C7-5FB4-46C7-A4D6-6A968D0F915B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D5C0-276D-43B7-BA1F-E073B2D5AE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243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E6C7-5FB4-46C7-A4D6-6A968D0F915B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D5C0-276D-43B7-BA1F-E073B2D5AE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23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E6C7-5FB4-46C7-A4D6-6A968D0F915B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D5C0-276D-43B7-BA1F-E073B2D5AE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941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E6C7-5FB4-46C7-A4D6-6A968D0F915B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D5C0-276D-43B7-BA1F-E073B2D5AE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283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E6C7-5FB4-46C7-A4D6-6A968D0F915B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D5C0-276D-43B7-BA1F-E073B2D5AE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976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E6C7-5FB4-46C7-A4D6-6A968D0F915B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D5C0-276D-43B7-BA1F-E073B2D5AE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308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E6C7-5FB4-46C7-A4D6-6A968D0F915B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D5C0-276D-43B7-BA1F-E073B2D5AE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422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E6C7-5FB4-46C7-A4D6-6A968D0F915B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D5C0-276D-43B7-BA1F-E073B2D5AE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33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E6C7-5FB4-46C7-A4D6-6A968D0F915B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D5C0-276D-43B7-BA1F-E073B2D5AE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365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E6C7-5FB4-46C7-A4D6-6A968D0F915B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D5C0-276D-43B7-BA1F-E073B2D5AE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646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E6C7-5FB4-46C7-A4D6-6A968D0F915B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D5C0-276D-43B7-BA1F-E073B2D5AE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824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6E6C7-5FB4-46C7-A4D6-6A968D0F915B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2D5C0-276D-43B7-BA1F-E073B2D5AE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636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4"/>
          <p:cNvSpPr txBox="1">
            <a:spLocks/>
          </p:cNvSpPr>
          <p:nvPr/>
        </p:nvSpPr>
        <p:spPr>
          <a:xfrm>
            <a:off x="291961" y="431742"/>
            <a:ext cx="8283389" cy="1851096"/>
          </a:xfrm>
          <a:prstGeom prst="rect">
            <a:avLst/>
          </a:prstGeom>
        </p:spPr>
        <p:txBody>
          <a:bodyPr lIns="91426" tIns="45713" rIns="91426" bIns="45713"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153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ДОПСИХОЛОГИЧЕСКОЙ ПОМОЩИ ЛИЦАМ В КРИЗИСНОМ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СОСТОЯНИИ </a:t>
            </a:r>
          </a:p>
          <a:p>
            <a:pPr marL="0" indent="0" algn="ctr" defTabSz="914153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ОСТРЫХ РЕАКЦИЯХ НА СТРЕСС)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674060" y="4509729"/>
            <a:ext cx="5005021" cy="3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 algn="ctr">
              <a:buNone/>
              <a:defRPr/>
            </a:pPr>
            <a:r>
              <a:rPr lang="ru-RU" sz="16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Апрель 2024 </a:t>
            </a:r>
            <a:r>
              <a:rPr lang="ru-RU" sz="16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3490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8650" y="162357"/>
            <a:ext cx="7839489" cy="808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Порядок оказания помощи при острых стрессовых реакциях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1313" y="1104080"/>
            <a:ext cx="1603512" cy="5632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ступор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1313" y="4412885"/>
            <a:ext cx="1603512" cy="5632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апатия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5910" y="1797332"/>
            <a:ext cx="1603513" cy="563217"/>
          </a:xfrm>
          <a:prstGeom prst="rect">
            <a:avLst/>
          </a:prstGeom>
          <a:solidFill>
            <a:srgbClr val="FBC18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психомоторное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возбуждение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5910" y="2451666"/>
            <a:ext cx="1603513" cy="563217"/>
          </a:xfrm>
          <a:prstGeom prst="rect">
            <a:avLst/>
          </a:prstGeom>
          <a:solidFill>
            <a:srgbClr val="FBC18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агрессия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5910" y="3099330"/>
            <a:ext cx="1603512" cy="563217"/>
          </a:xfrm>
          <a:prstGeom prst="rect">
            <a:avLst/>
          </a:prstGeom>
          <a:solidFill>
            <a:srgbClr val="FBC18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истерика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52523" y="1855297"/>
            <a:ext cx="1035531" cy="5632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плач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29750" y="1855297"/>
            <a:ext cx="1498324" cy="5632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нервная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дрожь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564295" y="1282144"/>
            <a:ext cx="450574" cy="331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7543801" y="2630542"/>
            <a:ext cx="417444" cy="331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533080" y="4575250"/>
            <a:ext cx="450574" cy="331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38292" y="1139681"/>
            <a:ext cx="2511287" cy="5632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опасным для жизни и здоровья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0268" y="4412841"/>
            <a:ext cx="2511288" cy="6361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Частично утрачивается способность удовлетворять свои потребности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8291" y="1928159"/>
            <a:ext cx="2511287" cy="1669774"/>
          </a:xfrm>
          <a:prstGeom prst="rect">
            <a:avLst/>
          </a:prstGeom>
          <a:solidFill>
            <a:srgbClr val="FBC1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Опасны эмоциональным заражением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2466767" y="1987804"/>
            <a:ext cx="516834" cy="157038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646999" y="3173874"/>
            <a:ext cx="1962150" cy="13516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адаптивные реакции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5910" y="3746994"/>
            <a:ext cx="1603512" cy="5632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2499897" y="3862950"/>
            <a:ext cx="450574" cy="331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30268" y="3700583"/>
            <a:ext cx="2511287" cy="5632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перерасти в панику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000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046922"/>
            <a:ext cx="8368747" cy="35858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Защитная реакция организма, которая характеризуется внезапным оцепенением, застыванием на месте в той позе, в которой человек находился в момент получения травмирующей информации, а также непосредственно после травмирующего события, когда вся энергия была направлена на выживание, и ее не хватает на осуществление контактов с окружающим миром.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Признаки: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Резкое снижение или отсутствие произвольных движений и речи;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реакций на внешние раздражители (шум, свет, прикосновение, боль);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Состояние неподвижности, возможно напряжение отдельных мышц;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 ограниченные координированные движения глаз.</a:t>
            </a:r>
          </a:p>
          <a:p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63609" y="273844"/>
            <a:ext cx="8462338" cy="6405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Эмоциональный ступор или оцепенение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270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834" y="1106557"/>
            <a:ext cx="7952133" cy="35526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Помощь в данном случае оказывается медиками.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оказать доврачебную помощь, а именно, необходимо добиться любой реакции человека (ребенка), вывести его из оцепенения. Но из позиции уважения к человеку.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Техника: запустить органы чувств (зрение, слух, вкус, тактильные ощущения, обоняние).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«Сколько пальцев я показываю?», «Это какой цвет у тебя?», «Как тебя зовут?», «Чувствуешь мою руку?».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Дать попить воды.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Сесть рядом с ним и что-то тихо ему говорить (в этом состоянии реакция идет на сверх тихие раздражители).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70233" y="273844"/>
            <a:ext cx="8462338" cy="6405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Эмоциональный ступор или оцепенение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32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57130"/>
            <a:ext cx="7886700" cy="2803922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Сохраняется сознание, но почти невозможен контакт;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Чрезмерное возбуждение;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Множество движений, театральные позы;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Речь эмоционально насыщенная, быстрая;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Крики, рыдания.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181079"/>
            <a:ext cx="7886700" cy="1150764"/>
          </a:xfrm>
          <a:prstGeom prst="roundRect">
            <a:avLst/>
          </a:prstGeom>
          <a:solidFill>
            <a:srgbClr val="FBC1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Истерика (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истероидная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реакция)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активная 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энергозатратная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эмоционально «заразительная» поведенческая реакция.</a:t>
            </a:r>
            <a:b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правило, происходит в присутствии зрителей.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447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608" y="1086678"/>
            <a:ext cx="3804201" cy="3849757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Постарайтесь человека (ребенка) отвести от зрителей или замкнуть его внимание на себя – стать самым внимательным слушателем;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Проявляйте спокойствие и не демонстрируйте сильных эмоций, чтобы не подпитывать его реакцию;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Говорите короткими фразами, уверенным тоном, обращайтесь по имени;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Приемы: умыться холодной водой, подышать.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3609" y="273844"/>
            <a:ext cx="8462338" cy="640556"/>
          </a:xfrm>
          <a:prstGeom prst="roundRect">
            <a:avLst/>
          </a:prstGeom>
          <a:solidFill>
            <a:srgbClr val="FBC1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Истерика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040" y="1000539"/>
            <a:ext cx="4554907" cy="401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9861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28071"/>
            <a:ext cx="7886700" cy="68693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Дыхательные техники</a:t>
            </a:r>
            <a:endParaRPr lang="en-US" altLang="ru-RU" sz="3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748" y="2919918"/>
            <a:ext cx="3612228" cy="2021442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9624" y="951774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Дыхательные техники считаются одним из лучших средств совладения со стрессом.</a:t>
            </a:r>
          </a:p>
          <a:p>
            <a:pPr>
              <a:lnSpc>
                <a:spcPct val="80000"/>
              </a:lnSpc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 над дыханием позволяет взять себя в руки и снизить уровень тревоги в экстремальной ситуации.</a:t>
            </a:r>
          </a:p>
          <a:p>
            <a:pPr>
              <a:lnSpc>
                <a:spcPct val="80000"/>
              </a:lnSpc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Определенный ритм и глубина дыхания во время упражнений помогают сосредоточиться, успокоиться.</a:t>
            </a:r>
            <a:endParaRPr lang="en-US" alt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25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841" y="768625"/>
            <a:ext cx="7886700" cy="3263504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 Медленно вдохните.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 Пальцем закройте правую ноздрю. Сделайте медленный выдох через левую ноздрю.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3. Теперь вдыхайте левой ноздрей. Потом закройте ее и выдохните правой ноздрей.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4. Снова вдох правой ноздрей и выдох через левую.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Подышите в таком ритме 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5-10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минут.</a:t>
            </a:r>
            <a:endParaRPr lang="en-US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2997" y="101565"/>
            <a:ext cx="7886700" cy="66706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Успокаивающее дыхание</a:t>
            </a:r>
            <a:endParaRPr lang="en-US" altLang="ru-RU" sz="3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704" y="2602503"/>
            <a:ext cx="4761101" cy="24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237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47" y="148000"/>
            <a:ext cx="5182173" cy="488851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14120" y="2317531"/>
            <a:ext cx="3227733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22987" y="3657275"/>
            <a:ext cx="3810000" cy="1033669"/>
          </a:xfrm>
          <a:prstGeom prst="roundRect">
            <a:avLst/>
          </a:prstGeom>
          <a:solidFill>
            <a:srgbClr val="779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Дыхание на расслабление: выдох всегда длиннее вдоха.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22987" y="927202"/>
            <a:ext cx="3810000" cy="1673342"/>
          </a:xfrm>
          <a:prstGeom prst="roundRect">
            <a:avLst/>
          </a:prstGeom>
          <a:solidFill>
            <a:srgbClr val="779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Квадратное дыхание: вдох, пауза, выдох – имеют одинаковый временной отрезок, например 4-5 сек</a:t>
            </a:r>
          </a:p>
        </p:txBody>
      </p:sp>
    </p:spTree>
    <p:extLst>
      <p:ext uri="{BB962C8B-B14F-4D97-AF65-F5344CB8AC3E}">
        <p14:creationId xmlns:p14="http://schemas.microsoft.com/office/powerpoint/2010/main" xmlns="" val="2245062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Агрессивная реакция (гнев) – активная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энергозатратная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эмоционально «заразительная» реакция, которая может быть вербальной (словесные угрозы) и невербальной (агрессивные действия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Признаки: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Гнев, злость, раздражение, брань, ненависть, выражающиеся в словах и действиях;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Нанесение окружающим ударов руками или какими-либо предметами;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Мышечное напряжение, увеличение кровяного давления.</a:t>
            </a:r>
          </a:p>
          <a:p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231086" y="245139"/>
            <a:ext cx="8462338" cy="675887"/>
          </a:xfrm>
          <a:prstGeom prst="roundRect">
            <a:avLst/>
          </a:prstGeom>
          <a:solidFill>
            <a:srgbClr val="FBC1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Агрессивная реакция (гнев)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709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232" y="998157"/>
            <a:ext cx="5739019" cy="39398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Сохраняйте спокойствие, не демонстрируйте сильных эмоций;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Говорите тише, медленнее и спокойнее, чем человек (ребенок), переживающий эту реакцию;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Стоять рядом, а не напротив.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возможности, отвести от окружающих и дать возможность выговорится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Задавайте вопросы, которые помогли бы ему сформулировать и осознать его требования к возникшей ситуации или за советом: «Как ты думаешь, лучше сделать это или это?»;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Приемы: физические нагрузки. Дать задание, что-то отнести, переставить.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16617" y="357783"/>
            <a:ext cx="8462338" cy="503608"/>
          </a:xfrm>
          <a:prstGeom prst="roundRect">
            <a:avLst/>
          </a:prstGeom>
          <a:solidFill>
            <a:srgbClr val="FBC1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Агрессивная реакция (гнев)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035" y="894547"/>
            <a:ext cx="2628279" cy="404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966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893" y="759618"/>
            <a:ext cx="7886700" cy="3263504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 предназначен для проведения семинаров-практикумов со специалистами психологических служб системы образования, советников по воспитательной работе, педагогов с целью обучения оказания допсихологической помощи в острых стрессовых и кризисных ситуациях. 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Презентационный материал разработан Макеевой Н.Ю. с опорой на материалы ФКЦ МГППУ (Ермолаева А.В.) и психолога Центра экстренной психологической помощи МЧС России Л.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Пыжьяновой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(в настоящий момент – психолога детского хосписа «Дом с маяком»).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667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617" y="1071044"/>
            <a:ext cx="7886700" cy="32635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 перестает понимать, что происходит вокруг него. Единственное, что он может делать – это двигаться.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Движения резкие;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Бесцельные и бессмысленные действия;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Ненормально громкая речь;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 отсутствует реакция на окружающих.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16617" y="357783"/>
            <a:ext cx="8462338" cy="503608"/>
          </a:xfrm>
          <a:prstGeom prst="roundRect">
            <a:avLst/>
          </a:prstGeom>
          <a:solidFill>
            <a:srgbClr val="FBC1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Психомоторное возбуждение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584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632" y="1110801"/>
            <a:ext cx="7886700" cy="3263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Помощь: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привлечь его внимание к себе, чтобы остановить («смотри на меня», «слушай меня»);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Говорить спокойным голосом, избегать фраз с частицей «не»;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Указания должны формулироваться четко и коротко («Иди сюда», «Делай так», «Садись сюда»). Если ему удается их выполнить – необходимо поощрить («Правильно», «Да, так», «Отлично», «Молодец»);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Дать ощущение безопасности. Говорим: «Я рядом», «Я тебе помогу», «Ты в безопасности»;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помнить, что психомоторное возбуждение может сменится нервной дрожью, плачем, а также агрессивным поведением.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16617" y="357783"/>
            <a:ext cx="8462338" cy="503608"/>
          </a:xfrm>
          <a:prstGeom prst="roundRect">
            <a:avLst/>
          </a:prstGeom>
          <a:solidFill>
            <a:srgbClr val="FBC1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Психомоторное возбуждение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399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695" y="1007165"/>
            <a:ext cx="8335617" cy="362555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Тревога – отрицательно окрашенная эмоция, выражающая ощущение неопределенности, ожидание отрицательных событий, трудноопределимые предчувствия.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Тревога не относится к острым стрессовым состояниям, но вызывает общее возбуждение организма.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Состояние тревоги – это одно из тех состояний, которое может длиться долго, вытягивая из человека силы и энергию, лишая ее возможности отдыха, парализуя способность действовать.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Синдром выражается в частой смене настроений, плаксивости, ослаблении аппетита, обидчивости и чувствительности.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Присутствует мышечное напряжение.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70233" y="273844"/>
            <a:ext cx="8462338" cy="6405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Тревога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31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233" y="987287"/>
            <a:ext cx="8409332" cy="3645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Важно «разговорить» человека и понять, что именно его тревожит – вербализировать чувства, задавать уточняющие вопросы, чтобы понять причину тревоги. Возможно, он осознает источник тревоги, и тогда она трансформируется в страх, а со страхом проще справиться;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 человек тревожится тогда, когда у него не хватает информации о происходящем, поэтому стоит проанализировать, какая информация необходима, когда и где ее получить, составить план действий;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Приемы: снять мышечное напряжение через физические упражнения</a:t>
            </a:r>
          </a:p>
          <a:p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70233" y="273844"/>
            <a:ext cx="8462338" cy="6405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Тревога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574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233" y="1073426"/>
            <a:ext cx="8145117" cy="35592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 делать: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Говорить о том, что тревожиться не зачем, особенно если это не так;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Скрывать правду о ситуации или плохие новости, даже если это может расстроить. Это позволит перевести тревогу в страх, а со страхом проще справиться.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Нельзя оставлять одного. В ситуациях повышенной тревожности, особенно детям, лучше не быть одному, до снятия признаков тревожности.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70233" y="273844"/>
            <a:ext cx="8462338" cy="6405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Тревога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00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370233" y="273844"/>
            <a:ext cx="8462338" cy="6405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делать. Тревога прямо сейчас. Рекомендации.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233" y="1147712"/>
            <a:ext cx="8382474" cy="2642409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63216" y="3856952"/>
            <a:ext cx="6626915" cy="87407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Упражнения на расслабляющее дыхание;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Снятие мышечного напряжения.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230616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616" y="273844"/>
            <a:ext cx="7799733" cy="60742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 снятия мышечного напряжения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208" y="881270"/>
            <a:ext cx="6375125" cy="24075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69" y="3405529"/>
            <a:ext cx="8633792" cy="1269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3896" y="997933"/>
            <a:ext cx="1869141" cy="17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0236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069" y="1013791"/>
            <a:ext cx="8328991" cy="3618931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 – сильная эмоция, возникающая в результате реальной или воображаемой опасности, носит ориентировочный характер.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Признаки: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Напряжение мышц (особенно лицевых);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Сильное сердцебиение;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Учащенное поверхностное дыхание;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Сниженный контроль собственного поведения;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Опасен страх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оцепеняющий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блокирующий мысли и действия.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70233" y="273844"/>
            <a:ext cx="8462338" cy="6405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942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233" y="1046922"/>
            <a:ext cx="8462338" cy="358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оставлять человека одного – страх тяжело переносится в одиночестве;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Дать человеку ощущение большей безопасности («Ты не один», «Я рядом», «Я готов помочь»);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Информировать о ситуации;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Поговорить о том, чего он боится, дать понять, что страх в такой ситуации – это нормально, что дает возможность человеку поделиться своими переживаниями и снизить интенсивность страха;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Приемы: дыхательные техники, чтобы нормализовать состояние и активное слушание.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70233" y="273844"/>
            <a:ext cx="8462338" cy="6405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083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233" y="914400"/>
            <a:ext cx="5492381" cy="3888237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370233" y="273844"/>
            <a:ext cx="8462338" cy="6405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980" y="1128266"/>
            <a:ext cx="2851224" cy="18985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1980" y="3177590"/>
            <a:ext cx="2910591" cy="181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81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217" y="1139687"/>
            <a:ext cx="7952133" cy="349303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Состояние, которое развивается у человека в ответ на необычный физический или психический стресс и обычно стихает через несколько часов или дней. 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Симптомы показывают типичную смешанную и изменчивую картину и включают первоначальное состояние «ошеломления» с некоторым сужением области сознания и внимания, невозможностью полностью осознавать раздражители 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дезориентированностью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Симптоматика обычно проявляется через несколько минут после воздействия стрессовых стимулов или события и исчезает через 2-3 дня (часто через несколько часов).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3217" y="324678"/>
            <a:ext cx="7952133" cy="6138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ОСТРАЯ РЕАКЦИЯ НА СТРЕСС (МКБ-10)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311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61043"/>
          </a:xfrm>
        </p:spPr>
        <p:txBody>
          <a:bodyPr>
            <a:normAutofit fontScale="90000"/>
          </a:bodyPr>
          <a:lstStyle/>
          <a:p>
            <a:r>
              <a:rPr lang="ru-RU" altLang="ru-RU" sz="4000" dirty="0">
                <a:solidFill>
                  <a:srgbClr val="0091FF"/>
                </a:solidFill>
                <a:latin typeface="Microsoft Sans Serif"/>
              </a:rPr>
              <a:t>Диафрагмальное дыхание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5" y="2547646"/>
            <a:ext cx="3982718" cy="23896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8416" y="929588"/>
            <a:ext cx="79778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Это дыхание животом.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Сделайте вдох – ваш живот должен выпячиваться.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Выдох – живот втягивается до обычного состояния.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этом тело, лицо, все мышцы должны быть расслаблены.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25473126"/>
              </p:ext>
            </p:extLst>
          </p:nvPr>
        </p:nvGraphicFramePr>
        <p:xfrm>
          <a:off x="218705" y="2637183"/>
          <a:ext cx="4028617" cy="2300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40762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947" y="1020417"/>
            <a:ext cx="8388623" cy="361230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Признаки: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Полное равнодушие и безразличие к происходящему;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каких бы то ни было внешних эмоциональных проявлений;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Медленная речь с большими паузами;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Вялость и заторможенность в поведении;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Апатия может длиться от нескольких часов до нескольких дней.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70233" y="273844"/>
            <a:ext cx="8462338" cy="6405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Апатия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651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233" y="974035"/>
            <a:ext cx="8462337" cy="39292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Задаем вопросы простого типа («Как ты себя чувствуешь?», «Хочешь пить?»);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предложить умеренную физическую нагрузку («Давай пройдемся пешком», «Давай подышим воздухом, погуляем»);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Проводить человека к месту отдыха, помочь удобно утроиться (обязательно снять обувь);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Позаботиться об удовлетворении витальных потребностей – сон, еда (выбор без выбора – «Ты будешь чай или воду?», «Салат или кашу?»);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Поддерживать возможность испытывать негативные эмоции;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Приемы: Для стабилизации состояния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текущий момент предложить самомассаж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пальцев, мочек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ушей и т.д.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70233" y="273844"/>
            <a:ext cx="8462338" cy="6405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Апатия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512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069" y="1020141"/>
            <a:ext cx="4757531" cy="3960788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424069" y="267218"/>
            <a:ext cx="8462338" cy="6405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Апатия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491" y="1217577"/>
            <a:ext cx="3565916" cy="356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1884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321" y="1040296"/>
            <a:ext cx="8395249" cy="3592426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 счет этой реакции тело «сбрасывает» напряжение.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эту реакцию остановить, то напряжение останется в теле и может стать причиной мышечных болей и приводить к развитию заболеваний.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Внезапное начало (сразу после инцидента или спустя небольшое время);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Сильное дрожание всего тела или отдельных его частей.</a:t>
            </a:r>
          </a:p>
          <a:p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70233" y="273844"/>
            <a:ext cx="8462338" cy="6405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Нервная дрожь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831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233" y="1046921"/>
            <a:ext cx="8462338" cy="38961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Нервной дрожи необходимо дать состояться, поскольку в целом, это реакция адаптивная;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Нельзя препятствовать проявлению нервной дрожи, физически ее останавливать. Объясните человеку, что это нормальная реакция на стресс и ситуацию, что сейчас произошла с ним;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Неверным будет обнимать или прижимать человека к себе, укрывать его;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Нельзя говорить: «Возьми себя в руки»;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Приемы: усилить дрожь через тряску (потрясти руками, ногами). Нельзя трясти человека, он должен сам сделать эти действия.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Мотивировать отдохнуть, полежать, поспать.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70233" y="273844"/>
            <a:ext cx="8462338" cy="6405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Нервная дрожь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187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233" y="1007165"/>
            <a:ext cx="8145117" cy="36255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Плач –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самая адаптивная реакция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стресс и кризисную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ситуацию.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 уже плачет или готов разрыдаться;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Подрагивают губы;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Наблюдается ощущение подавленности;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отличие от истерики нет возбуждения в поведении.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Дать плачу состояться! Слезы приносят облегчение!</a:t>
            </a:r>
          </a:p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Мальчикам и мужчинам можно сказать: «Есть такие ситуации, когда даже мужчинам разрешается плакать»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11622" y="174453"/>
            <a:ext cx="8462338" cy="6405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Плач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902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624" y="880349"/>
            <a:ext cx="8153652" cy="4140982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370233" y="273844"/>
            <a:ext cx="8462338" cy="5411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Плач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08174" y="4005668"/>
            <a:ext cx="2339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Мальчикам и мужчинам можно сказать: «Есть такие ситуации, когда даже мужчинам разрешается плакать»</a:t>
            </a:r>
          </a:p>
        </p:txBody>
      </p:sp>
    </p:spTree>
    <p:extLst>
      <p:ext uri="{BB962C8B-B14F-4D97-AF65-F5344CB8AC3E}">
        <p14:creationId xmlns:p14="http://schemas.microsoft.com/office/powerpoint/2010/main" xmlns="" val="3248402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363" y="388557"/>
            <a:ext cx="8396079" cy="3263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Стремление помочь – естественное желание человека.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Вовремя протянутая рука помощи может помочь справиться с самыми страшными событиями в жизни, найти силы и мужество жить дальше!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0629" y="2124103"/>
            <a:ext cx="4101546" cy="27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00226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777" y="273844"/>
            <a:ext cx="8111573" cy="9941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проведению обучающих семинаров в муниципалитетах Тверской области: 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777" y="1268017"/>
            <a:ext cx="8336445" cy="360215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опорой на материал провести семинар и обучить оказанию психологической помощи советников по воспитательной работе, социальных педагогов общеобразовательных организаций муниципалитета. Передать презентационный материал участникам семинара.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Закрепить проводимый семинар в документах отдела образования (подтверждение проведенного обучающего семинара);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Советники по воспитательной работе и социальные педагоги в своих образовательных учреждениях проводят обучение по оказанию допсихологической помощи всего педагогического коллектива до 15 мая 2024 года.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97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62626"/>
            <a:ext cx="7886700" cy="96638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Вегетативные признаки: тахикардия, потливость, бледность кожи или наоборот - покраснение кожных покровов, поверхностное дыхание.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3217" y="324678"/>
            <a:ext cx="7952133" cy="6138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Симптомы острой реакции на стресс могут включать в себя: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3217" y="1166191"/>
            <a:ext cx="2113722" cy="481323"/>
          </a:xfrm>
          <a:prstGeom prst="rect">
            <a:avLst/>
          </a:prstGeom>
          <a:solidFill>
            <a:srgbClr val="779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Состояние оцепенения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2244" y="1828691"/>
            <a:ext cx="1437861" cy="489919"/>
          </a:xfrm>
          <a:prstGeom prst="rect">
            <a:avLst/>
          </a:prstGeom>
          <a:solidFill>
            <a:srgbClr val="779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Агрессия</a:t>
            </a:r>
            <a:r>
              <a:rPr lang="ru-RU" dirty="0" smtClean="0"/>
              <a:t>, гнев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15815" y="1828691"/>
            <a:ext cx="1504123" cy="489919"/>
          </a:xfrm>
          <a:prstGeom prst="rect">
            <a:avLst/>
          </a:prstGeom>
          <a:solidFill>
            <a:srgbClr val="779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Тревога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71929" y="1163699"/>
            <a:ext cx="1510748" cy="481323"/>
          </a:xfrm>
          <a:prstGeom prst="rect">
            <a:avLst/>
          </a:prstGeom>
          <a:solidFill>
            <a:srgbClr val="779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Возбуждение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16088" y="1155526"/>
            <a:ext cx="2683561" cy="502652"/>
          </a:xfrm>
          <a:prstGeom prst="rect">
            <a:avLst/>
          </a:prstGeom>
          <a:solidFill>
            <a:srgbClr val="779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Ступор и избегание контактов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75648" y="1840081"/>
            <a:ext cx="1331843" cy="489919"/>
          </a:xfrm>
          <a:prstGeom prst="rect">
            <a:avLst/>
          </a:prstGeom>
          <a:solidFill>
            <a:srgbClr val="779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63201" y="1828691"/>
            <a:ext cx="1504123" cy="489919"/>
          </a:xfrm>
          <a:prstGeom prst="rect">
            <a:avLst/>
          </a:prstGeom>
          <a:solidFill>
            <a:srgbClr val="779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Паника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82677" y="1818751"/>
            <a:ext cx="1504123" cy="489919"/>
          </a:xfrm>
          <a:prstGeom prst="rect">
            <a:avLst/>
          </a:prstGeom>
          <a:solidFill>
            <a:srgbClr val="779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Истерика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54957" y="1150857"/>
            <a:ext cx="1331843" cy="489919"/>
          </a:xfrm>
          <a:prstGeom prst="rect">
            <a:avLst/>
          </a:prstGeom>
          <a:solidFill>
            <a:srgbClr val="779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Плач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2244" y="3657600"/>
            <a:ext cx="7793106" cy="1066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 симптомы проходят быстро (от нескольких часов до нескольких суток).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четкая временная связь: симптомы появляются сразу вслед за стрессовым событием.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3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8650" y="404190"/>
            <a:ext cx="7958759" cy="1702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Каждый человек может оказаться в экстремальной, кризисной ситуации*, но далеко не все обладают психологическим образованием</a:t>
            </a:r>
            <a:r>
              <a:rPr lang="ru-RU" dirty="0" smtClean="0"/>
              <a:t>.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*ДЛЯ КАЖДОГО ОНА СВОЯ, ТО, ЧТО ВЫХОДИТ ЗА РАМКИ ПРИВЫЧНОГО РЕАГИРОВАНИЯ КОНКРЕТНОГО ЧЕЛОВЕКА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8881" y="2637183"/>
            <a:ext cx="7898296" cy="1616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Однако, при наличии определенных навыков и знаний, оказать </a:t>
            </a:r>
            <a:r>
              <a:rPr lang="ru-RU" sz="20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ДОПСИХОЛОГИЧЕСКУЮ ПОМОЩЬ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 КАЖДЫЙ!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402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приемов, которая позволяет людям, не обладающим психологическим образованием, помочь себе и окружающим, оказавшись в экстремальной (кризисной, стрессовой) ситуации, справиться с сильными эмоциональными реакциями, возникшими в ответ на ситуацию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8650" y="384313"/>
            <a:ext cx="7839489" cy="808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ДОПСИХОЛОГИЧЕСКАЯ ПОМОЩЬ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39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439" y="1223444"/>
            <a:ext cx="7886700" cy="3263504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стрессовой ситуации люди могут находиться в особом психологическом состоянии и не всегда могут самостоятельно справиться с собственными эмоциональными реакциями.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 реакции на ситуацию могут быть таковы, что человек становится способным причинить вред себе и окружающим.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Такого рода реакции называются острыми реакциями на стресс.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Это нормальные реакции на ненормальные для человека обстоятельства.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8650" y="212035"/>
            <a:ext cx="7839489" cy="808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ДОПСИХОЛОГИЧЕСКАЯ ПОМОЩЬ ПРИ ОСТРЫХ СТРЕССОВЫХ РЕАКЦИЯХ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704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8650" y="212035"/>
            <a:ext cx="7839489" cy="808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острых стрессовых реакций: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8650" y="1199322"/>
            <a:ext cx="1498324" cy="5632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плач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1" y="1941441"/>
            <a:ext cx="1498324" cy="5632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нервная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дрожь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78767" y="1199322"/>
            <a:ext cx="1282562" cy="5632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истерика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8206" y="1941439"/>
            <a:ext cx="1338470" cy="5632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агрессия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1817" y="1199320"/>
            <a:ext cx="1233280" cy="5632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тревога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93861" y="1941438"/>
            <a:ext cx="1261236" cy="5632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7722" y="1603513"/>
            <a:ext cx="1603513" cy="5632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психомоторное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возбуждение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28020" y="1941438"/>
            <a:ext cx="1244462" cy="5632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ступор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28020" y="1199319"/>
            <a:ext cx="1244463" cy="5632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апатия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42122" y="2961861"/>
            <a:ext cx="7533861" cy="115293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Человек, переживающий одно из этих состояний, нуждается в экстренной допсихологической помощи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381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42" y="1090782"/>
            <a:ext cx="8706246" cy="253368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28650" y="212035"/>
            <a:ext cx="7839489" cy="808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 оказания допсихологической помощи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5896" y="3754405"/>
            <a:ext cx="7886700" cy="81096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Основной принцип оказания помощи – «Не навреди».</a:t>
            </a:r>
          </a:p>
        </p:txBody>
      </p:sp>
    </p:spTree>
    <p:extLst>
      <p:ext uri="{BB962C8B-B14F-4D97-AF65-F5344CB8AC3E}">
        <p14:creationId xmlns:p14="http://schemas.microsoft.com/office/powerpoint/2010/main" xmlns="" val="1684623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6056</TotalTime>
  <Words>2122</Words>
  <Application>Microsoft Office PowerPoint</Application>
  <PresentationFormat>Экран (16:9)</PresentationFormat>
  <Paragraphs>230</Paragraphs>
  <Slides>39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Истерика (истероидная реакция) – активная энергозатратная и эмоционально «заразительная» поведенческая реакция. Как правило, происходит в присутствии зрителей.</vt:lpstr>
      <vt:lpstr>Истерика</vt:lpstr>
      <vt:lpstr>Дыхательные техники</vt:lpstr>
      <vt:lpstr>Успокаивающее дыхание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Техника снятия мышечного напряжения</vt:lpstr>
      <vt:lpstr>Слайд 27</vt:lpstr>
      <vt:lpstr>Слайд 28</vt:lpstr>
      <vt:lpstr>Слайд 29</vt:lpstr>
      <vt:lpstr>Диафрагмальное дыхание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Рекомендации по проведению обучающих семинаров в муниципалитетах Тверской области: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Макеева Наталья Юрьевна</dc:creator>
  <cp:lastModifiedBy>2018</cp:lastModifiedBy>
  <cp:revision>577</cp:revision>
  <cp:lastPrinted>2024-03-05T13:15:30Z</cp:lastPrinted>
  <dcterms:created xsi:type="dcterms:W3CDTF">2021-05-26T11:15:34Z</dcterms:created>
  <dcterms:modified xsi:type="dcterms:W3CDTF">2024-04-15T19:10:58Z</dcterms:modified>
</cp:coreProperties>
</file>