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62" r:id="rId5"/>
    <p:sldId id="261" r:id="rId6"/>
    <p:sldId id="259" r:id="rId7"/>
    <p:sldId id="263" r:id="rId8"/>
    <p:sldId id="264"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AC8CDED-23FA-4FDD-8D95-4693A0E6EDE2}" type="datetimeFigureOut">
              <a:rPr lang="ru-RU" smtClean="0"/>
              <a:t>14.11.2023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AB598F-15CA-4D43-82A6-C6A4E012374B}" type="slidenum">
              <a:rPr lang="ru-RU" smtClean="0"/>
              <a:t>‹#›</a:t>
            </a:fld>
            <a:endParaRPr lang="ru-RU"/>
          </a:p>
        </p:txBody>
      </p:sp>
    </p:spTree>
    <p:extLst>
      <p:ext uri="{BB962C8B-B14F-4D97-AF65-F5344CB8AC3E}">
        <p14:creationId xmlns:p14="http://schemas.microsoft.com/office/powerpoint/2010/main" val="28717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AC8CDED-23FA-4FDD-8D95-4693A0E6EDE2}" type="datetimeFigureOut">
              <a:rPr lang="ru-RU" smtClean="0"/>
              <a:t>14.11.2023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AB598F-15CA-4D43-82A6-C6A4E012374B}" type="slidenum">
              <a:rPr lang="ru-RU" smtClean="0"/>
              <a:t>‹#›</a:t>
            </a:fld>
            <a:endParaRPr lang="ru-RU"/>
          </a:p>
        </p:txBody>
      </p:sp>
    </p:spTree>
    <p:extLst>
      <p:ext uri="{BB962C8B-B14F-4D97-AF65-F5344CB8AC3E}">
        <p14:creationId xmlns:p14="http://schemas.microsoft.com/office/powerpoint/2010/main" val="1014127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AC8CDED-23FA-4FDD-8D95-4693A0E6EDE2}" type="datetimeFigureOut">
              <a:rPr lang="ru-RU" smtClean="0"/>
              <a:t>14.11.2023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AB598F-15CA-4D43-82A6-C6A4E012374B}" type="slidenum">
              <a:rPr lang="ru-RU" smtClean="0"/>
              <a:t>‹#›</a:t>
            </a:fld>
            <a:endParaRPr lang="ru-RU"/>
          </a:p>
        </p:txBody>
      </p:sp>
    </p:spTree>
    <p:extLst>
      <p:ext uri="{BB962C8B-B14F-4D97-AF65-F5344CB8AC3E}">
        <p14:creationId xmlns:p14="http://schemas.microsoft.com/office/powerpoint/2010/main" val="61576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AC8CDED-23FA-4FDD-8D95-4693A0E6EDE2}" type="datetimeFigureOut">
              <a:rPr lang="ru-RU" smtClean="0"/>
              <a:t>14.11.2023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AB598F-15CA-4D43-82A6-C6A4E012374B}" type="slidenum">
              <a:rPr lang="ru-RU" smtClean="0"/>
              <a:t>‹#›</a:t>
            </a:fld>
            <a:endParaRPr lang="ru-RU"/>
          </a:p>
        </p:txBody>
      </p:sp>
    </p:spTree>
    <p:extLst>
      <p:ext uri="{BB962C8B-B14F-4D97-AF65-F5344CB8AC3E}">
        <p14:creationId xmlns:p14="http://schemas.microsoft.com/office/powerpoint/2010/main" val="270368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AC8CDED-23FA-4FDD-8D95-4693A0E6EDE2}" type="datetimeFigureOut">
              <a:rPr lang="ru-RU" smtClean="0"/>
              <a:t>14.11.2023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AB598F-15CA-4D43-82A6-C6A4E012374B}" type="slidenum">
              <a:rPr lang="ru-RU" smtClean="0"/>
              <a:t>‹#›</a:t>
            </a:fld>
            <a:endParaRPr lang="ru-RU"/>
          </a:p>
        </p:txBody>
      </p:sp>
    </p:spTree>
    <p:extLst>
      <p:ext uri="{BB962C8B-B14F-4D97-AF65-F5344CB8AC3E}">
        <p14:creationId xmlns:p14="http://schemas.microsoft.com/office/powerpoint/2010/main" val="573001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AC8CDED-23FA-4FDD-8D95-4693A0E6EDE2}" type="datetimeFigureOut">
              <a:rPr lang="ru-RU" smtClean="0"/>
              <a:t>14.11.2023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7AB598F-15CA-4D43-82A6-C6A4E012374B}" type="slidenum">
              <a:rPr lang="ru-RU" smtClean="0"/>
              <a:t>‹#›</a:t>
            </a:fld>
            <a:endParaRPr lang="ru-RU"/>
          </a:p>
        </p:txBody>
      </p:sp>
    </p:spTree>
    <p:extLst>
      <p:ext uri="{BB962C8B-B14F-4D97-AF65-F5344CB8AC3E}">
        <p14:creationId xmlns:p14="http://schemas.microsoft.com/office/powerpoint/2010/main" val="4258536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AC8CDED-23FA-4FDD-8D95-4693A0E6EDE2}" type="datetimeFigureOut">
              <a:rPr lang="ru-RU" smtClean="0"/>
              <a:t>14.11.2023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7AB598F-15CA-4D43-82A6-C6A4E012374B}" type="slidenum">
              <a:rPr lang="ru-RU" smtClean="0"/>
              <a:t>‹#›</a:t>
            </a:fld>
            <a:endParaRPr lang="ru-RU"/>
          </a:p>
        </p:txBody>
      </p:sp>
    </p:spTree>
    <p:extLst>
      <p:ext uri="{BB962C8B-B14F-4D97-AF65-F5344CB8AC3E}">
        <p14:creationId xmlns:p14="http://schemas.microsoft.com/office/powerpoint/2010/main" val="567899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AC8CDED-23FA-4FDD-8D95-4693A0E6EDE2}" type="datetimeFigureOut">
              <a:rPr lang="ru-RU" smtClean="0"/>
              <a:t>14.11.2023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7AB598F-15CA-4D43-82A6-C6A4E012374B}" type="slidenum">
              <a:rPr lang="ru-RU" smtClean="0"/>
              <a:t>‹#›</a:t>
            </a:fld>
            <a:endParaRPr lang="ru-RU"/>
          </a:p>
        </p:txBody>
      </p:sp>
    </p:spTree>
    <p:extLst>
      <p:ext uri="{BB962C8B-B14F-4D97-AF65-F5344CB8AC3E}">
        <p14:creationId xmlns:p14="http://schemas.microsoft.com/office/powerpoint/2010/main" val="2124278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AC8CDED-23FA-4FDD-8D95-4693A0E6EDE2}" type="datetimeFigureOut">
              <a:rPr lang="ru-RU" smtClean="0"/>
              <a:t>14.11.2023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7AB598F-15CA-4D43-82A6-C6A4E012374B}" type="slidenum">
              <a:rPr lang="ru-RU" smtClean="0"/>
              <a:t>‹#›</a:t>
            </a:fld>
            <a:endParaRPr lang="ru-RU"/>
          </a:p>
        </p:txBody>
      </p:sp>
    </p:spTree>
    <p:extLst>
      <p:ext uri="{BB962C8B-B14F-4D97-AF65-F5344CB8AC3E}">
        <p14:creationId xmlns:p14="http://schemas.microsoft.com/office/powerpoint/2010/main" val="2655425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AC8CDED-23FA-4FDD-8D95-4693A0E6EDE2}" type="datetimeFigureOut">
              <a:rPr lang="ru-RU" smtClean="0"/>
              <a:t>14.11.2023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7AB598F-15CA-4D43-82A6-C6A4E012374B}" type="slidenum">
              <a:rPr lang="ru-RU" smtClean="0"/>
              <a:t>‹#›</a:t>
            </a:fld>
            <a:endParaRPr lang="ru-RU"/>
          </a:p>
        </p:txBody>
      </p:sp>
    </p:spTree>
    <p:extLst>
      <p:ext uri="{BB962C8B-B14F-4D97-AF65-F5344CB8AC3E}">
        <p14:creationId xmlns:p14="http://schemas.microsoft.com/office/powerpoint/2010/main" val="662874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AC8CDED-23FA-4FDD-8D95-4693A0E6EDE2}" type="datetimeFigureOut">
              <a:rPr lang="ru-RU" smtClean="0"/>
              <a:t>14.11.2023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7AB598F-15CA-4D43-82A6-C6A4E012374B}" type="slidenum">
              <a:rPr lang="ru-RU" smtClean="0"/>
              <a:t>‹#›</a:t>
            </a:fld>
            <a:endParaRPr lang="ru-RU"/>
          </a:p>
        </p:txBody>
      </p:sp>
    </p:spTree>
    <p:extLst>
      <p:ext uri="{BB962C8B-B14F-4D97-AF65-F5344CB8AC3E}">
        <p14:creationId xmlns:p14="http://schemas.microsoft.com/office/powerpoint/2010/main" val="1803766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8CDED-23FA-4FDD-8D95-4693A0E6EDE2}" type="datetimeFigureOut">
              <a:rPr lang="ru-RU" smtClean="0"/>
              <a:t>14.11.2023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B598F-15CA-4D43-82A6-C6A4E012374B}" type="slidenum">
              <a:rPr lang="ru-RU" smtClean="0"/>
              <a:t>‹#›</a:t>
            </a:fld>
            <a:endParaRPr lang="ru-RU"/>
          </a:p>
        </p:txBody>
      </p:sp>
    </p:spTree>
    <p:extLst>
      <p:ext uri="{BB962C8B-B14F-4D97-AF65-F5344CB8AC3E}">
        <p14:creationId xmlns:p14="http://schemas.microsoft.com/office/powerpoint/2010/main" val="641874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40650"/>
            <a:ext cx="8586083" cy="681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5997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492896"/>
            <a:ext cx="8229600" cy="1143000"/>
          </a:xfrm>
        </p:spPr>
        <p:txBody>
          <a:bodyPr>
            <a:normAutofit fontScale="90000"/>
          </a:bodyPr>
          <a:lstStyle/>
          <a:p>
            <a:r>
              <a:rPr lang="en-US" dirty="0" smtClean="0"/>
              <a:t>GREAT MINDS- </a:t>
            </a:r>
            <a:r>
              <a:rPr lang="ru-RU" dirty="0"/>
              <a:t>В</a:t>
            </a:r>
            <a:r>
              <a:rPr lang="ru-RU" dirty="0" smtClean="0"/>
              <a:t>еликие умы, т.е. ЛЮДИ</a:t>
            </a:r>
            <a:endParaRPr lang="ru-RU" dirty="0"/>
          </a:p>
        </p:txBody>
      </p:sp>
    </p:spTree>
    <p:extLst>
      <p:ext uri="{BB962C8B-B14F-4D97-AF65-F5344CB8AC3E}">
        <p14:creationId xmlns:p14="http://schemas.microsoft.com/office/powerpoint/2010/main" val="1977092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US" dirty="0" smtClean="0"/>
              <a:t>Characteristic features</a:t>
            </a:r>
            <a:endParaRPr lang="ru-RU" dirty="0"/>
          </a:p>
        </p:txBody>
      </p:sp>
      <p:sp>
        <p:nvSpPr>
          <p:cNvPr id="3" name="Объект 2"/>
          <p:cNvSpPr>
            <a:spLocks noGrp="1"/>
          </p:cNvSpPr>
          <p:nvPr>
            <p:ph idx="1"/>
          </p:nvPr>
        </p:nvSpPr>
        <p:spPr/>
        <p:txBody>
          <a:bodyPr/>
          <a:lstStyle/>
          <a:p>
            <a:pPr marL="0" indent="0">
              <a:buNone/>
            </a:pPr>
            <a:r>
              <a:rPr lang="en-US" i="1" dirty="0" smtClean="0"/>
              <a:t>One should be</a:t>
            </a:r>
          </a:p>
          <a:p>
            <a:pPr marL="0" indent="0">
              <a:buNone/>
            </a:pPr>
            <a:r>
              <a:rPr lang="en-US" dirty="0" smtClean="0"/>
              <a:t>(Confident, easy-going, determined, sociable, talented, intelligent, funny, curious, imaginative, athletic,  artistic, creative, gifted)  </a:t>
            </a:r>
          </a:p>
          <a:p>
            <a:pPr marL="0" indent="0">
              <a:buNone/>
            </a:pPr>
            <a:r>
              <a:rPr lang="en-US" i="1" dirty="0" smtClean="0"/>
              <a:t>to become a scientist.</a:t>
            </a:r>
          </a:p>
          <a:p>
            <a:pPr marL="0" indent="0">
              <a:buNone/>
            </a:pPr>
            <a:r>
              <a:rPr lang="en-US" i="1" dirty="0" smtClean="0"/>
              <a:t>(choose several words)</a:t>
            </a:r>
            <a:endParaRPr lang="ru-RU" i="1" dirty="0"/>
          </a:p>
        </p:txBody>
      </p:sp>
    </p:spTree>
    <p:extLst>
      <p:ext uri="{BB962C8B-B14F-4D97-AF65-F5344CB8AC3E}">
        <p14:creationId xmlns:p14="http://schemas.microsoft.com/office/powerpoint/2010/main" val="3817788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10546"/>
          </a:xfrm>
        </p:spPr>
        <p:txBody>
          <a:bodyPr>
            <a:normAutofit/>
          </a:bodyPr>
          <a:lstStyle/>
          <a:p>
            <a:pPr algn="l"/>
            <a:r>
              <a:rPr lang="en-US" dirty="0" smtClean="0"/>
              <a:t>            </a:t>
            </a:r>
            <a:r>
              <a:rPr lang="en-US" dirty="0" smtClean="0">
                <a:solidFill>
                  <a:srgbClr val="00B050"/>
                </a:solidFill>
              </a:rPr>
              <a:t>Mistakes that worked</a:t>
            </a:r>
            <a:br>
              <a:rPr lang="en-US" dirty="0" smtClean="0">
                <a:solidFill>
                  <a:srgbClr val="00B050"/>
                </a:solidFill>
              </a:rPr>
            </a:br>
            <a:r>
              <a:rPr lang="en-US" dirty="0" smtClean="0">
                <a:solidFill>
                  <a:srgbClr val="00B050"/>
                </a:solidFill>
              </a:rPr>
              <a:t/>
            </a:r>
            <a:br>
              <a:rPr lang="en-US" dirty="0" smtClean="0">
                <a:solidFill>
                  <a:srgbClr val="00B050"/>
                </a:solidFill>
              </a:rPr>
            </a:br>
            <a:r>
              <a:rPr lang="en-US" sz="3200" dirty="0" smtClean="0"/>
              <a:t>Some of the inventions were the results of hard work in the laboratories, others (not many though) were the results of Mistakes.</a:t>
            </a:r>
            <a:br>
              <a:rPr lang="en-US" sz="3200" dirty="0" smtClean="0"/>
            </a:br>
            <a:r>
              <a:rPr lang="en-US" sz="3200" dirty="0" smtClean="0"/>
              <a:t/>
            </a:r>
            <a:br>
              <a:rPr lang="en-US" sz="3200" dirty="0" smtClean="0"/>
            </a:br>
            <a:r>
              <a:rPr lang="en-US" sz="2200" dirty="0"/>
              <a:t>p.46, ex.1</a:t>
            </a:r>
            <a:br>
              <a:rPr lang="en-US" sz="2200" dirty="0"/>
            </a:br>
            <a:endParaRPr lang="ru-RU" sz="2200" dirty="0"/>
          </a:p>
        </p:txBody>
      </p:sp>
    </p:spTree>
    <p:extLst>
      <p:ext uri="{BB962C8B-B14F-4D97-AF65-F5344CB8AC3E}">
        <p14:creationId xmlns:p14="http://schemas.microsoft.com/office/powerpoint/2010/main" val="2323563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Alexander Fleming</a:t>
            </a:r>
            <a:r>
              <a:rPr lang="ru-RU" dirty="0" smtClean="0"/>
              <a:t/>
            </a:r>
            <a:br>
              <a:rPr lang="ru-RU" dirty="0" smtClean="0"/>
            </a:br>
            <a:r>
              <a:rPr lang="ru-RU" dirty="0" smtClean="0"/>
              <a:t>(1881-19550)</a:t>
            </a:r>
            <a:endParaRPr lang="ru-RU"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30614" y="1600200"/>
            <a:ext cx="3389458" cy="279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755576" y="4653136"/>
            <a:ext cx="7848872" cy="923330"/>
          </a:xfrm>
          <a:prstGeom prst="rect">
            <a:avLst/>
          </a:prstGeom>
        </p:spPr>
        <p:txBody>
          <a:bodyPr wrap="square">
            <a:spAutoFit/>
          </a:bodyPr>
          <a:lstStyle/>
          <a:p>
            <a:r>
              <a:rPr lang="en-US" dirty="0"/>
              <a:t>1.What is the name of a scientist?</a:t>
            </a:r>
          </a:p>
          <a:p>
            <a:r>
              <a:rPr lang="en-US" dirty="0"/>
              <a:t> 2. When did he make his discovery?</a:t>
            </a:r>
          </a:p>
          <a:p>
            <a:r>
              <a:rPr lang="en-US" dirty="0"/>
              <a:t>3. How did his discovery help people?</a:t>
            </a:r>
            <a:endParaRPr lang="ru-RU" dirty="0"/>
          </a:p>
        </p:txBody>
      </p:sp>
    </p:spTree>
    <p:extLst>
      <p:ext uri="{BB962C8B-B14F-4D97-AF65-F5344CB8AC3E}">
        <p14:creationId xmlns:p14="http://schemas.microsoft.com/office/powerpoint/2010/main" val="890656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5865515"/>
          </a:xfrm>
        </p:spPr>
        <p:txBody>
          <a:bodyPr>
            <a:normAutofit fontScale="92500" lnSpcReduction="10000"/>
          </a:bodyPr>
          <a:lstStyle/>
          <a:p>
            <a:pPr marL="514350" indent="-514350">
              <a:buAutoNum type="arabicPeriod"/>
            </a:pPr>
            <a:r>
              <a:rPr lang="en-US" sz="1600" b="1" dirty="0"/>
              <a:t>Find the correct definition of the text</a:t>
            </a:r>
            <a:r>
              <a:rPr lang="en-US" sz="1600" dirty="0" smtClean="0"/>
              <a:t>:</a:t>
            </a:r>
            <a:r>
              <a:rPr lang="en-US" sz="1600" dirty="0"/>
              <a:t> </a:t>
            </a:r>
            <a:r>
              <a:rPr lang="en-US" sz="1600" dirty="0" smtClean="0"/>
              <a:t>a drama, a </a:t>
            </a:r>
            <a:r>
              <a:rPr lang="en-US" sz="1600" dirty="0"/>
              <a:t>humorous </a:t>
            </a:r>
            <a:r>
              <a:rPr lang="en-US" sz="1600" dirty="0" smtClean="0"/>
              <a:t>story,  a </a:t>
            </a:r>
            <a:r>
              <a:rPr lang="en-US" sz="1600" dirty="0"/>
              <a:t>detective </a:t>
            </a:r>
            <a:r>
              <a:rPr lang="en-US" sz="1600" dirty="0" smtClean="0"/>
              <a:t>story, a </a:t>
            </a:r>
            <a:r>
              <a:rPr lang="en-US" sz="1600" dirty="0"/>
              <a:t>science </a:t>
            </a:r>
            <a:r>
              <a:rPr lang="en-US" sz="1600" dirty="0" smtClean="0"/>
              <a:t>fiction, an adventure,  a biography.</a:t>
            </a:r>
          </a:p>
          <a:p>
            <a:pPr marL="0" indent="0">
              <a:buNone/>
            </a:pPr>
            <a:endParaRPr lang="en-US" sz="1600" dirty="0"/>
          </a:p>
          <a:p>
            <a:r>
              <a:rPr lang="en-US" sz="1600" dirty="0" smtClean="0"/>
              <a:t>Let </a:t>
            </a:r>
            <a:r>
              <a:rPr lang="en-US" sz="1600" dirty="0"/>
              <a:t>me introduce myself. My full name is Irina </a:t>
            </a:r>
            <a:r>
              <a:rPr lang="en-US" sz="1600" dirty="0" err="1"/>
              <a:t>Nikolayevna</a:t>
            </a:r>
            <a:r>
              <a:rPr lang="en-US" sz="1600" dirty="0"/>
              <a:t> </a:t>
            </a:r>
            <a:r>
              <a:rPr lang="en-US" sz="1600" dirty="0" err="1"/>
              <a:t>Snatkina</a:t>
            </a:r>
            <a:r>
              <a:rPr lang="en-US" sz="1600" dirty="0"/>
              <a:t>. I’m 16 years old. I was born on November 11th, 2002 in Rostov-on-Don. It is a large city in southern Russia. I grew up and studied in this city. Many young people would want to be on my place as Rostov opens </a:t>
            </a:r>
            <a:r>
              <a:rPr lang="en-US" sz="1600" dirty="0" smtClean="0"/>
              <a:t>up</a:t>
            </a:r>
            <a:r>
              <a:rPr lang="ru-RU" sz="1600" dirty="0" smtClean="0"/>
              <a:t>  </a:t>
            </a:r>
            <a:r>
              <a:rPr lang="en-US" sz="1600" dirty="0" smtClean="0"/>
              <a:t>career opportunities</a:t>
            </a:r>
            <a:r>
              <a:rPr lang="en-US" sz="1600" dirty="0"/>
              <a:t>.</a:t>
            </a:r>
            <a:r>
              <a:rPr lang="en-US" sz="1600" dirty="0" smtClean="0"/>
              <a:t> </a:t>
            </a:r>
            <a:endParaRPr lang="ru-RU" sz="1600" dirty="0" smtClean="0"/>
          </a:p>
          <a:p>
            <a:endParaRPr lang="ru-RU" sz="1600" dirty="0" smtClean="0"/>
          </a:p>
          <a:p>
            <a:pPr marL="0" indent="0">
              <a:buNone/>
            </a:pPr>
            <a:r>
              <a:rPr lang="en-US" sz="1600" dirty="0"/>
              <a:t>Peter I went down in Russian History as a great reformer. A regular army and navy, iron copper industries, a lot of technical schools and an academy of sciences were established by the order of Peter I the Great</a:t>
            </a:r>
            <a:r>
              <a:rPr lang="en-US" sz="1600" dirty="0" smtClean="0"/>
              <a:t>.</a:t>
            </a:r>
            <a:r>
              <a:rPr lang="ru-RU" sz="1600" dirty="0" smtClean="0"/>
              <a:t> </a:t>
            </a:r>
            <a:r>
              <a:rPr lang="en-US" sz="1600" dirty="0" smtClean="0"/>
              <a:t>The </a:t>
            </a:r>
            <a:r>
              <a:rPr lang="en-US" sz="1600" dirty="0"/>
              <a:t>brilliant victories won by the Russian army in the Northern War, which lasted more than twenty years and which gave Russia a firm hold on the Baltic coast were also the work of Peter the Great. </a:t>
            </a:r>
            <a:endParaRPr lang="ru-RU" sz="1600" dirty="0" smtClean="0"/>
          </a:p>
          <a:p>
            <a:pPr marL="0" indent="0">
              <a:buNone/>
            </a:pPr>
            <a:endParaRPr lang="ru-RU" sz="1600" dirty="0" smtClean="0"/>
          </a:p>
          <a:p>
            <a:pPr marL="0" indent="0">
              <a:buNone/>
            </a:pPr>
            <a:r>
              <a:rPr lang="ru-RU" sz="1600" dirty="0" smtClean="0"/>
              <a:t>       </a:t>
            </a:r>
            <a:r>
              <a:rPr lang="en-US" sz="1600" dirty="0"/>
              <a:t>The first historical example of crime fiction is probably a novel </a:t>
            </a:r>
            <a:r>
              <a:rPr lang="en-US" sz="1600" b="1" i="1" dirty="0"/>
              <a:t>The Three Apples</a:t>
            </a:r>
            <a:r>
              <a:rPr lang="en-US" sz="1600" dirty="0"/>
              <a:t>. It was a part </a:t>
            </a:r>
            <a:r>
              <a:rPr lang="ru-RU" sz="1600" dirty="0" smtClean="0"/>
              <a:t>   </a:t>
            </a:r>
          </a:p>
          <a:p>
            <a:pPr marL="0" indent="0">
              <a:buNone/>
            </a:pPr>
            <a:r>
              <a:rPr lang="ru-RU" sz="1600" dirty="0"/>
              <a:t> </a:t>
            </a:r>
            <a:r>
              <a:rPr lang="ru-RU" sz="1600" dirty="0" smtClean="0"/>
              <a:t>     </a:t>
            </a:r>
            <a:r>
              <a:rPr lang="en-US" sz="1600" dirty="0" smtClean="0"/>
              <a:t>of</a:t>
            </a:r>
            <a:r>
              <a:rPr lang="en-US" sz="1600" dirty="0"/>
              <a:t> </a:t>
            </a:r>
            <a:r>
              <a:rPr lang="en-US" sz="1600" b="1" i="1" dirty="0"/>
              <a:t>One Thousand and One Nights</a:t>
            </a:r>
            <a:r>
              <a:rPr lang="en-US" sz="1600" dirty="0"/>
              <a:t>, which is a collection of old Arabic folk tales. The novel </a:t>
            </a:r>
            <a:r>
              <a:rPr lang="ru-RU" sz="1600" dirty="0" smtClean="0"/>
              <a:t>    </a:t>
            </a:r>
          </a:p>
          <a:p>
            <a:pPr marL="0" indent="0">
              <a:buNone/>
            </a:pPr>
            <a:r>
              <a:rPr lang="ru-RU" sz="1600" dirty="0"/>
              <a:t> </a:t>
            </a:r>
            <a:r>
              <a:rPr lang="ru-RU" sz="1600" dirty="0" smtClean="0"/>
              <a:t>     </a:t>
            </a:r>
            <a:r>
              <a:rPr lang="en-US" sz="1600" dirty="0" smtClean="0"/>
              <a:t>lacked </a:t>
            </a:r>
            <a:r>
              <a:rPr lang="en-US" sz="1600" dirty="0"/>
              <a:t>any typical features of a modern murder mystery, but still tried to set up a crime scene </a:t>
            </a:r>
            <a:endParaRPr lang="ru-RU" sz="1600" dirty="0" smtClean="0"/>
          </a:p>
          <a:p>
            <a:pPr marL="0" indent="0">
              <a:buNone/>
            </a:pPr>
            <a:r>
              <a:rPr lang="ru-RU" sz="1600" dirty="0"/>
              <a:t> </a:t>
            </a:r>
            <a:r>
              <a:rPr lang="ru-RU" sz="1600" dirty="0" smtClean="0"/>
              <a:t>     </a:t>
            </a:r>
            <a:r>
              <a:rPr lang="en-US" sz="1600" dirty="0" smtClean="0"/>
              <a:t>as </a:t>
            </a:r>
            <a:r>
              <a:rPr lang="en-US" sz="1600" dirty="0"/>
              <a:t>a </a:t>
            </a:r>
            <a:r>
              <a:rPr lang="en-US" sz="1600" b="1" i="1" dirty="0"/>
              <a:t>plot</a:t>
            </a:r>
            <a:r>
              <a:rPr lang="en-US" sz="1600" b="1" baseline="30000" dirty="0"/>
              <a:t>2</a:t>
            </a:r>
            <a:r>
              <a:rPr lang="en-US" sz="1600" dirty="0"/>
              <a:t> device. Other tales from this collection also describe some </a:t>
            </a:r>
            <a:r>
              <a:rPr lang="en-US" sz="1600" b="1" i="1" dirty="0"/>
              <a:t>bits and pieces</a:t>
            </a:r>
            <a:r>
              <a:rPr lang="en-US" sz="1600" b="1" baseline="30000" dirty="0"/>
              <a:t>3</a:t>
            </a:r>
            <a:r>
              <a:rPr lang="en-US" sz="1600" dirty="0"/>
              <a:t> of actual </a:t>
            </a:r>
            <a:endParaRPr lang="ru-RU" sz="1600" dirty="0" smtClean="0"/>
          </a:p>
          <a:p>
            <a:pPr marL="0" indent="0">
              <a:buNone/>
            </a:pPr>
            <a:r>
              <a:rPr lang="ru-RU" sz="1600" dirty="0"/>
              <a:t> </a:t>
            </a:r>
            <a:r>
              <a:rPr lang="ru-RU" sz="1600" dirty="0" smtClean="0"/>
              <a:t>     </a:t>
            </a:r>
            <a:r>
              <a:rPr lang="en-US" sz="1600" dirty="0" smtClean="0"/>
              <a:t>crime </a:t>
            </a:r>
            <a:r>
              <a:rPr lang="en-US" sz="1600" dirty="0"/>
              <a:t>investigation</a:t>
            </a:r>
            <a:r>
              <a:rPr lang="en-US" sz="1600" dirty="0" smtClean="0"/>
              <a:t>.</a:t>
            </a:r>
            <a:endParaRPr lang="ru-RU" sz="1600" dirty="0" smtClean="0"/>
          </a:p>
          <a:p>
            <a:pPr marL="0" indent="0">
              <a:buNone/>
            </a:pPr>
            <a:endParaRPr lang="ru-RU" sz="1600" dirty="0"/>
          </a:p>
          <a:p>
            <a:pPr marL="0" indent="0">
              <a:buNone/>
            </a:pPr>
            <a:r>
              <a:rPr lang="en-US" sz="1600" dirty="0"/>
              <a:t>Black holes are areas in the universe where gravity pulls in everything, even light. Nothing can get out and all objects are squeezed into a tiny space. Because there is no light in black holes we cannot see them. But scientists can detect the immense gravity and radiation around them. They are the most mysterious objects in astronomy. Scientists think that the first black holes were formed when the universe began about 13 billion of years ago.</a:t>
            </a:r>
            <a:endParaRPr lang="ru-RU" sz="1600" dirty="0"/>
          </a:p>
        </p:txBody>
      </p:sp>
    </p:spTree>
    <p:extLst>
      <p:ext uri="{BB962C8B-B14F-4D97-AF65-F5344CB8AC3E}">
        <p14:creationId xmlns:p14="http://schemas.microsoft.com/office/powerpoint/2010/main" val="2156837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Цитаты о книгах</a:t>
            </a:r>
            <a:endParaRPr lang="ru-RU" dirty="0"/>
          </a:p>
        </p:txBody>
      </p:sp>
      <p:sp>
        <p:nvSpPr>
          <p:cNvPr id="3" name="Объект 2"/>
          <p:cNvSpPr>
            <a:spLocks noGrp="1"/>
          </p:cNvSpPr>
          <p:nvPr>
            <p:ph idx="1"/>
          </p:nvPr>
        </p:nvSpPr>
        <p:spPr/>
        <p:txBody>
          <a:bodyPr/>
          <a:lstStyle/>
          <a:p>
            <a:pPr marL="0" indent="0">
              <a:buNone/>
            </a:pPr>
            <a:r>
              <a:rPr lang="ru-RU" dirty="0" smtClean="0"/>
              <a:t>«Если </a:t>
            </a:r>
            <a:r>
              <a:rPr lang="ru-RU" dirty="0"/>
              <a:t>вы хотите, чтобы ваши дети были умными, читайте им сказки. Если вы хотите, чтобы они были умнее, читайте им больше сказок».</a:t>
            </a:r>
          </a:p>
          <a:p>
            <a:pPr marL="0" indent="0">
              <a:buNone/>
            </a:pPr>
            <a:r>
              <a:rPr lang="ru-RU" dirty="0"/>
              <a:t> </a:t>
            </a:r>
            <a:r>
              <a:rPr lang="ru-RU" dirty="0" smtClean="0"/>
              <a:t>                                         Альберт </a:t>
            </a:r>
            <a:r>
              <a:rPr lang="ru-RU" dirty="0"/>
              <a:t>Эйнштейн.</a:t>
            </a:r>
          </a:p>
          <a:p>
            <a:endParaRPr lang="ru-RU" dirty="0"/>
          </a:p>
        </p:txBody>
      </p:sp>
    </p:spTree>
    <p:extLst>
      <p:ext uri="{BB962C8B-B14F-4D97-AF65-F5344CB8AC3E}">
        <p14:creationId xmlns:p14="http://schemas.microsoft.com/office/powerpoint/2010/main" val="2348512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636913"/>
            <a:ext cx="8363271" cy="2952328"/>
          </a:xfrm>
        </p:spPr>
        <p:txBody>
          <a:bodyPr/>
          <a:lstStyle/>
          <a:p>
            <a:pPr marL="0" indent="0">
              <a:buNone/>
            </a:pPr>
            <a:r>
              <a:rPr lang="en-US" sz="2400" dirty="0" smtClean="0"/>
              <a:t>I wish you to learn hard, be determined, curious</a:t>
            </a:r>
            <a:r>
              <a:rPr lang="en-US" sz="2400" dirty="0"/>
              <a:t> </a:t>
            </a:r>
            <a:r>
              <a:rPr lang="en-US" sz="2400" dirty="0" smtClean="0"/>
              <a:t>and  creative to become Great minds!</a:t>
            </a:r>
          </a:p>
          <a:p>
            <a:pPr marL="0" indent="0">
              <a:buNone/>
            </a:pPr>
            <a:endParaRPr lang="en-US" dirty="0" smtClean="0"/>
          </a:p>
          <a:p>
            <a:pPr marL="0" indent="0">
              <a:buNone/>
            </a:pPr>
            <a:endParaRPr lang="en-US" dirty="0" smtClean="0"/>
          </a:p>
          <a:p>
            <a:pPr marL="0" indent="0">
              <a:buNone/>
            </a:pPr>
            <a:endParaRPr lang="en-US" dirty="0"/>
          </a:p>
          <a:p>
            <a:pPr marL="0" indent="0">
              <a:buNone/>
            </a:pPr>
            <a:r>
              <a:rPr lang="en-US" sz="1800" dirty="0" smtClean="0"/>
              <a:t>                                                                        2023-2024</a:t>
            </a:r>
            <a:endParaRPr lang="ru-RU" sz="1800" dirty="0"/>
          </a:p>
        </p:txBody>
      </p:sp>
      <p:pic>
        <p:nvPicPr>
          <p:cNvPr id="1026" name="Picture 2" descr="C:\Users\Эля\Desktop\мои фото\image 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332656"/>
            <a:ext cx="1859242" cy="2016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08736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314</Words>
  <Application>Microsoft Office PowerPoint</Application>
  <PresentationFormat>Экран (4:3)</PresentationFormat>
  <Paragraphs>32</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Презентация PowerPoint</vt:lpstr>
      <vt:lpstr>GREAT MINDS- Великие умы, т.е. ЛЮДИ</vt:lpstr>
      <vt:lpstr>Characteristic features</vt:lpstr>
      <vt:lpstr>            Mistakes that worked  Some of the inventions were the results of hard work in the laboratories, others (not many though) were the results of Mistakes.  p.46, ex.1 </vt:lpstr>
      <vt:lpstr>Alexander Fleming (1881-19550)</vt:lpstr>
      <vt:lpstr>Презентация PowerPoint</vt:lpstr>
      <vt:lpstr>Цитаты о книгах</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minds</dc:title>
  <dc:creator>Пользователь Windows</dc:creator>
  <cp:lastModifiedBy>Пользователь Windows</cp:lastModifiedBy>
  <cp:revision>11</cp:revision>
  <dcterms:created xsi:type="dcterms:W3CDTF">2023-11-14T16:30:19Z</dcterms:created>
  <dcterms:modified xsi:type="dcterms:W3CDTF">2023-11-14T19:19:31Z</dcterms:modified>
</cp:coreProperties>
</file>