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316" r:id="rId3"/>
    <p:sldId id="257" r:id="rId4"/>
    <p:sldId id="259" r:id="rId5"/>
    <p:sldId id="318" r:id="rId6"/>
    <p:sldId id="260" r:id="rId7"/>
    <p:sldId id="261" r:id="rId8"/>
    <p:sldId id="262" r:id="rId9"/>
    <p:sldId id="278" r:id="rId10"/>
    <p:sldId id="274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9" r:id="rId22"/>
    <p:sldId id="280" r:id="rId23"/>
    <p:sldId id="284" r:id="rId24"/>
    <p:sldId id="285" r:id="rId25"/>
    <p:sldId id="297" r:id="rId26"/>
    <p:sldId id="306" r:id="rId27"/>
    <p:sldId id="307" r:id="rId28"/>
    <p:sldId id="304" r:id="rId29"/>
    <p:sldId id="305" r:id="rId30"/>
    <p:sldId id="310" r:id="rId31"/>
    <p:sldId id="299" r:id="rId32"/>
    <p:sldId id="298" r:id="rId33"/>
    <p:sldId id="309" r:id="rId34"/>
    <p:sldId id="308" r:id="rId35"/>
    <p:sldId id="300" r:id="rId36"/>
    <p:sldId id="301" r:id="rId37"/>
    <p:sldId id="302" r:id="rId38"/>
    <p:sldId id="303" r:id="rId39"/>
    <p:sldId id="311" r:id="rId40"/>
    <p:sldId id="290" r:id="rId41"/>
    <p:sldId id="319" r:id="rId42"/>
    <p:sldId id="291" r:id="rId43"/>
    <p:sldId id="292" r:id="rId44"/>
    <p:sldId id="295" r:id="rId45"/>
    <p:sldId id="312" r:id="rId46"/>
    <p:sldId id="313" r:id="rId47"/>
    <p:sldId id="286" r:id="rId48"/>
    <p:sldId id="287" r:id="rId49"/>
    <p:sldId id="314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42B5-5AF2-489A-A9E2-E0B3791D37C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64D34F3-29BA-404E-8EF5-B1CE84BBD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9844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42B5-5AF2-489A-A9E2-E0B3791D37C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4D34F3-29BA-404E-8EF5-B1CE84BBD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453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42B5-5AF2-489A-A9E2-E0B3791D37C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4D34F3-29BA-404E-8EF5-B1CE84BBDF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85527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42B5-5AF2-489A-A9E2-E0B3791D37C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4D34F3-29BA-404E-8EF5-B1CE84BBD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9019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42B5-5AF2-489A-A9E2-E0B3791D37C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4D34F3-29BA-404E-8EF5-B1CE84BBDF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15233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42B5-5AF2-489A-A9E2-E0B3791D37C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4D34F3-29BA-404E-8EF5-B1CE84BBD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214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42B5-5AF2-489A-A9E2-E0B3791D37C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34F3-29BA-404E-8EF5-B1CE84BBD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251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42B5-5AF2-489A-A9E2-E0B3791D37C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34F3-29BA-404E-8EF5-B1CE84BBD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1914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42B5-5AF2-489A-A9E2-E0B3791D37C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34F3-29BA-404E-8EF5-B1CE84BBD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4964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42B5-5AF2-489A-A9E2-E0B3791D37C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4D34F3-29BA-404E-8EF5-B1CE84BBD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4998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42B5-5AF2-489A-A9E2-E0B3791D37C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4D34F3-29BA-404E-8EF5-B1CE84BBD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2227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42B5-5AF2-489A-A9E2-E0B3791D37C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4D34F3-29BA-404E-8EF5-B1CE84BBD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3261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42B5-5AF2-489A-A9E2-E0B3791D37C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34F3-29BA-404E-8EF5-B1CE84BBD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196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42B5-5AF2-489A-A9E2-E0B3791D37C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34F3-29BA-404E-8EF5-B1CE84BBD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4920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42B5-5AF2-489A-A9E2-E0B3791D37C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34F3-29BA-404E-8EF5-B1CE84BBD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3091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42B5-5AF2-489A-A9E2-E0B3791D37C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4D34F3-29BA-404E-8EF5-B1CE84BBD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66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842B5-5AF2-489A-A9E2-E0B3791D37C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64D34F3-29BA-404E-8EF5-B1CE84BBD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564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Экспресс-диагностика речевого развития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старших дошкольников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>
              <a:lnSpc>
                <a:spcPct val="100000"/>
              </a:lnSpc>
            </a:pP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Редакция - Светлана Блинова</a:t>
            </a:r>
          </a:p>
        </p:txBody>
      </p:sp>
    </p:spTree>
    <p:extLst>
      <p:ext uri="{BB962C8B-B14F-4D97-AF65-F5344CB8AC3E}">
        <p14:creationId xmlns:p14="http://schemas.microsoft.com/office/powerpoint/2010/main" xmlns="" val="3286202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509" y="20958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Антонимы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9917" y="728107"/>
            <a:ext cx="8196995" cy="5832256"/>
          </a:xfr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xmlns="" val="1143593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6893" y="465614"/>
            <a:ext cx="8160419" cy="60728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Обобщения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4128" y="1072896"/>
            <a:ext cx="7536444" cy="5255565"/>
          </a:xfr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xmlns="" val="1380528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7025" y="523875"/>
            <a:ext cx="8307185" cy="5659211"/>
          </a:xfr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xmlns="" val="3524567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7032" y="565022"/>
            <a:ext cx="8439296" cy="5885171"/>
          </a:xfr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xmlns="" val="1351227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9744" y="685801"/>
            <a:ext cx="8351206" cy="5864230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xmlns="" val="2207459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2365" y="432848"/>
            <a:ext cx="8700579" cy="6089397"/>
          </a:xfr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xmlns="" val="1438322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8624" y="536447"/>
            <a:ext cx="8795968" cy="5992191"/>
          </a:xfr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xmlns="" val="336457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2898" y="447865"/>
            <a:ext cx="8549853" cy="5962269"/>
          </a:xfr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xmlns="" val="866029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3519" y="380804"/>
            <a:ext cx="8532958" cy="6096391"/>
          </a:xfrm>
          <a:effectLst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xmlns="" val="3409621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8835" y="514154"/>
            <a:ext cx="8242956" cy="5829691"/>
          </a:xfr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xmlns="" val="3474864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Общее развитие ребенка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1295400"/>
            <a:ext cx="9144000" cy="52578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900" b="1" i="1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4900" b="1" i="1" dirty="0" err="1">
                <a:latin typeface="Times New Roman" pitchFamily="18" charset="0"/>
                <a:cs typeface="Times New Roman" pitchFamily="18" charset="0"/>
              </a:rPr>
              <a:t>разговорно</a:t>
            </a:r>
            <a:r>
              <a:rPr lang="ru-RU" sz="4900" b="1" i="1" dirty="0">
                <a:latin typeface="Times New Roman" pitchFamily="18" charset="0"/>
                <a:cs typeface="Times New Roman" pitchFamily="18" charset="0"/>
              </a:rPr>
              <a:t> – описательная беседа</a:t>
            </a:r>
            <a:endParaRPr lang="ru-RU" sz="49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    Как тебя зовут?                           Что делают ножом?</a:t>
            </a:r>
          </a:p>
          <a:p>
            <a:pPr>
              <a:buNone/>
            </a:pP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    Твоя фамилия?                           Лопатой?</a:t>
            </a:r>
          </a:p>
          <a:p>
            <a:pPr>
              <a:buNone/>
            </a:pP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    Сколько тебе лет?                      Вилкой?</a:t>
            </a:r>
          </a:p>
          <a:p>
            <a:pPr>
              <a:buNone/>
            </a:pP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    Ты девочка или мальчик?         Карандашом?</a:t>
            </a:r>
          </a:p>
          <a:p>
            <a:pPr>
              <a:buNone/>
            </a:pP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    Для чего тебе глаза?                 С кем в группе ты играешь?</a:t>
            </a:r>
          </a:p>
          <a:p>
            <a:pPr>
              <a:buNone/>
            </a:pP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    Для чего тебе уши?                  Любимая игрушка?</a:t>
            </a:r>
          </a:p>
          <a:p>
            <a:pPr>
              <a:buNone/>
            </a:pP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   Покажи  два пальца.                  Покажи три пальца</a:t>
            </a:r>
          </a:p>
          <a:p>
            <a:pPr>
              <a:buNone/>
            </a:pPr>
            <a:endParaRPr lang="ru-RU" sz="49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900" b="1" i="1" dirty="0">
                <a:latin typeface="Times New Roman" pitchFamily="18" charset="0"/>
                <a:cs typeface="Times New Roman" pitchFamily="18" charset="0"/>
              </a:rPr>
              <a:t>б) ведущая рука.</a:t>
            </a:r>
            <a:endParaRPr lang="ru-RU" sz="49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6531" y="460248"/>
            <a:ext cx="8715693" cy="5937504"/>
          </a:xfr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xmlns="" val="3602095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1404" y="1709198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Обследование грамматического строя речи</a:t>
            </a:r>
          </a:p>
        </p:txBody>
      </p:sp>
    </p:spTree>
    <p:extLst>
      <p:ext uri="{BB962C8B-B14F-4D97-AF65-F5344CB8AC3E}">
        <p14:creationId xmlns:p14="http://schemas.microsoft.com/office/powerpoint/2010/main" xmlns="" val="1813384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5933" y="35588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Множественное число имен существительных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0776" y="967796"/>
            <a:ext cx="8539670" cy="5534318"/>
          </a:xfr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xmlns="" val="3543710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325" y="28273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Согласование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прилагат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. с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существит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7808" y="923179"/>
            <a:ext cx="8259520" cy="5626739"/>
          </a:xfr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xmlns="" val="2894404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0317" y="19739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Согласование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существит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. с числительным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1316" y="837835"/>
            <a:ext cx="7617372" cy="5495390"/>
          </a:xfr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xmlns="" val="1788391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73609" y="153851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Обследование звукопроизношения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608855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3058" y="464456"/>
            <a:ext cx="8552257" cy="5960665"/>
          </a:xfr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xmlns="" val="3227591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557" y="333829"/>
            <a:ext cx="8719185" cy="6093292"/>
          </a:xfr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xmlns="" val="3778494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5384" y="333828"/>
            <a:ext cx="8534159" cy="6053299"/>
          </a:xfr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xmlns="" val="2512327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5042" y="391886"/>
            <a:ext cx="8534158" cy="6053298"/>
          </a:xfr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xmlns="" val="2115628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56729" y="1064489"/>
            <a:ext cx="5727922" cy="4511707"/>
          </a:xfrm>
          <a:effectLst>
            <a:softEdge rad="762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71587" y="1388095"/>
            <a:ext cx="5705552" cy="3886866"/>
          </a:xfr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xmlns="" val="1370639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8241" y="319314"/>
            <a:ext cx="8755130" cy="6236393"/>
          </a:xfr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xmlns="" val="2976796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1786" y="290285"/>
            <a:ext cx="8319700" cy="5926231"/>
          </a:xfr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xmlns="" val="1201316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434" y="420913"/>
            <a:ext cx="8623337" cy="6013513"/>
          </a:xfr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xmlns="" val="2516236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0377" y="333828"/>
            <a:ext cx="8913623" cy="6215945"/>
          </a:xfr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xmlns="" val="992604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9406" y="435429"/>
            <a:ext cx="8812023" cy="6145094"/>
          </a:xfr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xmlns="" val="1710113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7120" y="493485"/>
            <a:ext cx="8492709" cy="5922419"/>
          </a:xfr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xmlns="" val="931881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2320" y="348343"/>
            <a:ext cx="8666880" cy="6043878"/>
          </a:xfr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xmlns="" val="1828835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2948" y="362856"/>
            <a:ext cx="8637852" cy="6023635"/>
          </a:xfr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xmlns="" val="2158552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5073" y="464456"/>
            <a:ext cx="8415383" cy="5975019"/>
          </a:xfr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xmlns="" val="53372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0902" y="362857"/>
            <a:ext cx="8531497" cy="6057462"/>
          </a:xfr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xmlns="" val="40268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3812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Ориентация во времени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1774" y="1144860"/>
            <a:ext cx="10364451" cy="4865415"/>
          </a:xfr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xmlns="" val="1379979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782" y="1378853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Обследование </a:t>
            </a:r>
            <a:br>
              <a:rPr lang="ru-RU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фонематических </a:t>
            </a:r>
            <a:br>
              <a:rPr lang="ru-RU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процессов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968333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Фонематическое восприятие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а) повторение </a:t>
            </a:r>
            <a:r>
              <a:rPr lang="ru-RU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звукокомплексов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     АУИ            АУИО        ИУАО </a:t>
            </a:r>
          </a:p>
          <a:p>
            <a:pPr>
              <a:buNone/>
            </a:pP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б)  повторение оппозиционных слогов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па-ба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та-да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ка-га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algn="ctr">
              <a:buNone/>
            </a:pP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ша-жа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-за      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-фа 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5211" y="3193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Выделение гласного звука</a:t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( В каком слове есть звук У, ..?)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7692" y="1161143"/>
            <a:ext cx="6722724" cy="4688114"/>
          </a:xfr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xmlns="" val="547298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87830" y="477731"/>
            <a:ext cx="3992732" cy="57626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Выделение первого звука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4470" y="1535825"/>
            <a:ext cx="5082324" cy="3544175"/>
          </a:xfrm>
          <a:effectLst>
            <a:softEdge rad="1778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336793" y="477731"/>
            <a:ext cx="3999001" cy="57626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Выделение последнего звука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7563" y="1535824"/>
            <a:ext cx="4915818" cy="3428061"/>
          </a:xfr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xmlns="" val="1896562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2296" y="47896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Фонематические дифференцировки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2086" y="1119412"/>
            <a:ext cx="7884600" cy="5495328"/>
          </a:xfr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xmlns="" val="681693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381" y="1364338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Обследования слоговой структуры слова</a:t>
            </a:r>
          </a:p>
        </p:txBody>
      </p:sp>
    </p:spTree>
    <p:extLst>
      <p:ext uri="{BB962C8B-B14F-4D97-AF65-F5344CB8AC3E}">
        <p14:creationId xmlns:p14="http://schemas.microsoft.com/office/powerpoint/2010/main" xmlns="" val="1113923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1977" y="478971"/>
            <a:ext cx="8565280" cy="5973027"/>
          </a:xfr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xmlns="" val="3720128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356" y="1026446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Обследование связной </a:t>
            </a:r>
            <a:br>
              <a:rPr lang="ru-RU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речи</a:t>
            </a:r>
          </a:p>
        </p:txBody>
      </p:sp>
    </p:spTree>
    <p:extLst>
      <p:ext uri="{BB962C8B-B14F-4D97-AF65-F5344CB8AC3E}">
        <p14:creationId xmlns:p14="http://schemas.microsoft.com/office/powerpoint/2010/main" xmlns="" val="1923654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661" y="33150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Составление рассказа по картинке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CF8ED844-249F-44B3-85B8-D3B0BB4C6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8003" y="866775"/>
            <a:ext cx="8452927" cy="5800725"/>
          </a:xfrm>
        </p:spPr>
      </p:pic>
    </p:spTree>
    <p:extLst>
      <p:ext uri="{BB962C8B-B14F-4D97-AF65-F5344CB8AC3E}">
        <p14:creationId xmlns:p14="http://schemas.microsoft.com/office/powerpoint/2010/main" xmlns="" val="971248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Список литературы: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1436914"/>
            <a:ext cx="8911687" cy="4474308"/>
          </a:xfrm>
        </p:spPr>
        <p:txBody>
          <a:bodyPr/>
          <a:lstStyle/>
          <a:p>
            <a:pPr>
              <a:buAutoNum type="arabicPeriod"/>
            </a:pPr>
            <a:r>
              <a:rPr lang="ru-RU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Иншакова О.Б. Альбом для логопеда. 2-е изд. </a:t>
            </a:r>
            <a:r>
              <a:rPr lang="ru-RU" dirty="0" err="1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испр</a:t>
            </a:r>
            <a:r>
              <a:rPr lang="ru-RU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 и </a:t>
            </a:r>
            <a:r>
              <a:rPr lang="ru-RU" dirty="0" err="1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дополн</a:t>
            </a:r>
            <a:r>
              <a:rPr lang="ru-RU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 М.: </a:t>
            </a:r>
            <a:r>
              <a:rPr lang="ru-RU" dirty="0" err="1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Гуманитар</a:t>
            </a:r>
            <a:r>
              <a:rPr lang="ru-RU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 изд. центр ВЛАДОС, 2008 - 279 стр.</a:t>
            </a:r>
          </a:p>
          <a:p>
            <a:pPr>
              <a:buAutoNum type="arabicPeriod"/>
            </a:pPr>
            <a:r>
              <a:rPr lang="ru-RU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Володина В.С. Альбом по развитию речи.-М.:ЗАО «РОСМЭН-ПРЕСС», 2011.-96 с.</a:t>
            </a:r>
          </a:p>
        </p:txBody>
      </p:sp>
    </p:spTree>
    <p:extLst>
      <p:ext uri="{BB962C8B-B14F-4D97-AF65-F5344CB8AC3E}">
        <p14:creationId xmlns:p14="http://schemas.microsoft.com/office/powerpoint/2010/main" xmlns="" val="199770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8910CBE1-6CCF-4421-A68B-474C18D48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4975" y="0"/>
            <a:ext cx="9694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8252" y="1587278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Исследование словаря</a:t>
            </a:r>
          </a:p>
        </p:txBody>
      </p:sp>
    </p:spTree>
    <p:extLst>
      <p:ext uri="{BB962C8B-B14F-4D97-AF65-F5344CB8AC3E}">
        <p14:creationId xmlns:p14="http://schemas.microsoft.com/office/powerpoint/2010/main" xmlns="" val="3474374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0593" y="276225"/>
            <a:ext cx="8534399" cy="60007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Объяснение значения слов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5225" y="876300"/>
            <a:ext cx="8669767" cy="5864080"/>
          </a:xfr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xmlns="" val="1494666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Знание частей предметов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3481" y="1442996"/>
            <a:ext cx="4726680" cy="4911980"/>
          </a:xfrm>
          <a:effectLst>
            <a:softEdge rad="127000"/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4882" y="1501012"/>
            <a:ext cx="4510398" cy="4853964"/>
          </a:xfr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xmlns="" val="3614093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1821" y="3193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Глагольный словарь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308" y="789066"/>
            <a:ext cx="7961108" cy="5711633"/>
          </a:xfrm>
          <a:effectLst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xmlns="" val="2928982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411</TotalTime>
  <Words>211</Words>
  <Application>Microsoft Office PowerPoint</Application>
  <PresentationFormat>Произвольный</PresentationFormat>
  <Paragraphs>44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Легкий дым</vt:lpstr>
      <vt:lpstr>Экспресс-диагностика речевого развития  старших дошкольников</vt:lpstr>
      <vt:lpstr>Общее развитие ребенка</vt:lpstr>
      <vt:lpstr>Слайд 3</vt:lpstr>
      <vt:lpstr>Ориентация во времени</vt:lpstr>
      <vt:lpstr>Слайд 5</vt:lpstr>
      <vt:lpstr>Исследование словаря</vt:lpstr>
      <vt:lpstr>Объяснение значения слов</vt:lpstr>
      <vt:lpstr>Знание частей предметов</vt:lpstr>
      <vt:lpstr>Глагольный словарь</vt:lpstr>
      <vt:lpstr>Антонимы</vt:lpstr>
      <vt:lpstr>Обобщения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Обследование грамматического строя речи</vt:lpstr>
      <vt:lpstr>Множественное число имен существительных</vt:lpstr>
      <vt:lpstr>Согласование прилагат. с существит.</vt:lpstr>
      <vt:lpstr>Согласование существит. с числительным</vt:lpstr>
      <vt:lpstr>Обследование звукопроизношения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Обследование  фонематических  процессов</vt:lpstr>
      <vt:lpstr>Фонематическое восприятие</vt:lpstr>
      <vt:lpstr>Выделение гласного звука ( В каком слове есть звук У, ..?)</vt:lpstr>
      <vt:lpstr>Слайд 43</vt:lpstr>
      <vt:lpstr>Фонематические дифференцировки</vt:lpstr>
      <vt:lpstr>Обследования слоговой структуры слова</vt:lpstr>
      <vt:lpstr>Слайд 46</vt:lpstr>
      <vt:lpstr>Обследование связной  речи</vt:lpstr>
      <vt:lpstr>Составление рассказа по картинке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Экспресс-диагностика речевого развития  старших дошкольников</dc:title>
  <dc:creator>Пользователь</dc:creator>
  <cp:lastModifiedBy>1</cp:lastModifiedBy>
  <cp:revision>24</cp:revision>
  <dcterms:created xsi:type="dcterms:W3CDTF">2016-11-06T12:05:30Z</dcterms:created>
  <dcterms:modified xsi:type="dcterms:W3CDTF">2023-11-20T13:48:31Z</dcterms:modified>
</cp:coreProperties>
</file>