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E7AA-C7FD-4D03-9CBC-0CBEC8BEBE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3B8E-22ED-4C0B-9A37-78ACEB0055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8348294_bezymyann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34"/>
            <a:ext cx="9144000" cy="6908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357298"/>
            <a:ext cx="4373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Итоги школьного этапа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ВсОШ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2024-2025г.г.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4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6929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В 2024-2025 учебном году школьный этап был организован в соответствии с Порядком проведения всероссийской олимпиады школьников, приказом Отдела образования </a:t>
            </a:r>
            <a:r>
              <a:rPr lang="ru-RU" dirty="0" err="1">
                <a:latin typeface="Cambria" pitchFamily="18" charset="0"/>
              </a:rPr>
              <a:t>Кесовогорского</a:t>
            </a:r>
            <a:r>
              <a:rPr lang="ru-RU" dirty="0">
                <a:latin typeface="Cambria" pitchFamily="18" charset="0"/>
              </a:rPr>
              <a:t> муниципального округа Тверской области от 05.09.2024 г. № 93 «О проведении школьного этапа всероссийской олимпиады школьников по общеобразовательным предметам в 2024-2025 учебном году» и приказом МБОУ </a:t>
            </a:r>
            <a:r>
              <a:rPr lang="ru-RU" dirty="0" err="1">
                <a:latin typeface="Cambria" pitchFamily="18" charset="0"/>
              </a:rPr>
              <a:t>Кесовогорская</a:t>
            </a:r>
            <a:r>
              <a:rPr lang="ru-RU" dirty="0">
                <a:latin typeface="Cambria" pitchFamily="18" charset="0"/>
              </a:rPr>
              <a:t> СОШ №149 от 06.09.2024г., с целью выявления и поддержки одаренных и талантливых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214686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Перечень </a:t>
            </a:r>
            <a:r>
              <a:rPr lang="ru-RU" dirty="0">
                <a:latin typeface="Cambria" pitchFamily="18" charset="0"/>
              </a:rPr>
              <a:t>общеобразовательных предметов, по которым проводятся всероссийские олимпиады	школьников:	физическая	культура, экономика, МХК, физика, обществознание, информатика, биология, литература, химия, право, русский язык, ОБЖ, технология, история, экология, английский язык, математика, география, астрономия.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944" t="8062" r="2867" b="11704"/>
          <a:stretch>
            <a:fillRect/>
          </a:stretch>
        </p:blipFill>
        <p:spPr bwMode="auto">
          <a:xfrm>
            <a:off x="1714480" y="5000636"/>
            <a:ext cx="2495550" cy="1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4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" pitchFamily="18" charset="0"/>
              </a:rPr>
              <a:t>В 19 олимпиадах школьного этапа всероссийской олимпиады школьников 2024 – 2025 учебного года приняли участие 204 обучающихся 4– 11 классов, что составило 58% от числа учащихся 4-11 классов.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2" y="1357298"/>
          <a:ext cx="6453189" cy="4597316"/>
        </p:xfrm>
        <a:graphic>
          <a:graphicData uri="http://schemas.openxmlformats.org/drawingml/2006/table">
            <a:tbl>
              <a:tblPr/>
              <a:tblGrid>
                <a:gridCol w="805884"/>
                <a:gridCol w="1479697"/>
                <a:gridCol w="1031508"/>
                <a:gridCol w="1105492"/>
                <a:gridCol w="1105492"/>
                <a:gridCol w="925116"/>
              </a:tblGrid>
              <a:tr h="354647">
                <a:tc gridSpan="6">
                  <a:txBody>
                    <a:bodyPr/>
                    <a:lstStyle/>
                    <a:p>
                      <a:pPr marL="31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Отчет об итогах школьного этапа (по </a:t>
                      </a:r>
                      <a:r>
                        <a:rPr lang="ru-RU" sz="1400" b="1" spc="-10" dirty="0">
                          <a:latin typeface="Times New Roman"/>
                          <a:ea typeface="Times New Roman"/>
                        </a:rPr>
                        <a:t>предметам)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175" marR="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Всероссийской олимпиады школьников в 2024-2025 учебном</a:t>
                      </a:r>
                      <a:r>
                        <a:rPr lang="ru-RU" sz="1400" b="1" spc="-20" dirty="0">
                          <a:latin typeface="Times New Roman"/>
                          <a:ea typeface="Times New Roman"/>
                        </a:rPr>
                        <a:t> году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66">
                <a:tc rowSpan="2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427990"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Олимпиада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" marR="1525905" algn="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Школьный 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</a:rPr>
                        <a:t>этап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6350" marR="1565910" algn="r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(4-11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классы)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80975" marR="60960" indent="-113030"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Количество участий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62890" indent="63500"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Кол-во призеров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6350" marR="190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Кол-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635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победителей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85090" marR="80010"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Кол-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85090" marR="800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победителей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 призеров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8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Английский </a:t>
                      </a:r>
                      <a:r>
                        <a:rPr lang="ru-RU" sz="1400" spc="-20">
                          <a:latin typeface="Times New Roman"/>
                          <a:ea typeface="Times New Roman"/>
                        </a:rPr>
                        <a:t>язык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8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Астрономия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53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8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86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Информатика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53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Искусство </a:t>
                      </a:r>
                      <a:r>
                        <a:rPr lang="ru-RU" sz="1400" spc="-20">
                          <a:latin typeface="Times New Roman"/>
                          <a:ea typeface="Times New Roman"/>
                        </a:rPr>
                        <a:t>(МХК)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8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История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8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Литература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53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8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Обществознание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31">
                <a:tc>
                  <a:txBody>
                    <a:bodyPr/>
                    <a:lstStyle/>
                    <a:p>
                      <a:pPr marL="5715" algn="ctr">
                        <a:spcBef>
                          <a:spcPts val="124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ОБЗР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65">
                <a:tc>
                  <a:txBody>
                    <a:bodyPr/>
                    <a:lstStyle/>
                    <a:p>
                      <a:pPr marL="5715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107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Право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85090" marR="8001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4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0" y="428602"/>
          <a:ext cx="6524629" cy="3978278"/>
        </p:xfrm>
        <a:graphic>
          <a:graphicData uri="http://schemas.openxmlformats.org/drawingml/2006/table">
            <a:tbl>
              <a:tblPr/>
              <a:tblGrid>
                <a:gridCol w="685644"/>
                <a:gridCol w="1615635"/>
                <a:gridCol w="879920"/>
                <a:gridCol w="1126271"/>
                <a:gridCol w="1207053"/>
                <a:gridCol w="1010106"/>
              </a:tblGrid>
              <a:tr h="582251">
                <a:tc rowSpan="2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5715" algn="ctr"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427990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</a:rPr>
                        <a:t>Олимпиада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" marR="1525905" algn="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Школьный </a:t>
                      </a:r>
                      <a:r>
                        <a:rPr lang="ru-RU" sz="1600" spc="-20" dirty="0" smtClean="0">
                          <a:latin typeface="Times New Roman"/>
                          <a:ea typeface="Times New Roman"/>
                        </a:rPr>
                        <a:t>этап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6350" marR="1565910" algn="r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(4-11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</a:rPr>
                        <a:t>классы)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40">
                <a:tc vMerge="1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80975" marR="60960" indent="-113030"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Количество участий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62890" indent="63500"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Кол-во призеров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6350" marR="190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Кол-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635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победителей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85090" marR="80010"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Кол-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85090" marR="800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победителей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 призеров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20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 dirty="0" smtClean="0"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5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6350" marR="190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ru-RU" sz="1600" spc="-25" dirty="0" smtClean="0">
                        <a:latin typeface="Times New Roman"/>
                        <a:ea typeface="Times New Roman"/>
                      </a:endParaRPr>
                    </a:p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 dirty="0" smtClean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24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</a:rPr>
                        <a:t>Труд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24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05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47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Физическая </a:t>
                      </a:r>
                      <a:r>
                        <a:rPr lang="ru-RU" sz="1600" spc="-10">
                          <a:latin typeface="Times New Roman"/>
                          <a:ea typeface="Times New Roman"/>
                        </a:rPr>
                        <a:t>культура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24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20"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24">
                <a:tc>
                  <a:txBody>
                    <a:bodyPr/>
                    <a:lstStyle/>
                    <a:p>
                      <a:pPr marL="5715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</a:rPr>
                        <a:t>Экология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05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24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</a:rPr>
                        <a:t>Экономика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0010" algn="ctr">
                        <a:lnSpc>
                          <a:spcPts val="132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4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14612" y="214290"/>
            <a:ext cx="6000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Количество участников школьного этапа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ВсОШ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разрезе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571481"/>
          <a:ext cx="6286543" cy="2143138"/>
        </p:xfrm>
        <a:graphic>
          <a:graphicData uri="http://schemas.openxmlformats.org/drawingml/2006/table">
            <a:tbl>
              <a:tblPr/>
              <a:tblGrid>
                <a:gridCol w="897005"/>
                <a:gridCol w="899257"/>
                <a:gridCol w="897005"/>
                <a:gridCol w="897005"/>
                <a:gridCol w="898507"/>
                <a:gridCol w="899257"/>
                <a:gridCol w="898507"/>
              </a:tblGrid>
              <a:tr h="264289"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89">
                <a:tc>
                  <a:txBody>
                    <a:bodyPr/>
                    <a:lstStyle/>
                    <a:p>
                      <a:pPr marL="6350" marR="6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12">
                <a:tc>
                  <a:txBody>
                    <a:bodyPr/>
                    <a:lstStyle/>
                    <a:p>
                      <a:pPr marL="67945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А-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А-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 А-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 А-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 А-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12"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Б-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Б-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 Б-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 Б-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 Б-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12">
                <a:tc>
                  <a:txBody>
                    <a:bodyPr/>
                    <a:lstStyle/>
                    <a:p>
                      <a:pPr marL="67945" algn="l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В-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В-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 В-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 В-</a:t>
                      </a:r>
                      <a:r>
                        <a:rPr lang="ru-RU" sz="1400" spc="-25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 В-</a:t>
                      </a: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12">
                <a:tc gridSpan="7">
                  <a:txBody>
                    <a:bodyPr/>
                    <a:lstStyle/>
                    <a:p>
                      <a:pPr marL="6350"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Доля от общего количества учащихся в параллели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912">
                <a:tc>
                  <a:txBody>
                    <a:bodyPr/>
                    <a:lstStyle/>
                    <a:p>
                      <a:pPr marL="67945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357422" y="3214686"/>
            <a:ext cx="6286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победителей и призеров школьного этапа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ВсОШ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разрезе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71802" y="3643312"/>
          <a:ext cx="4929222" cy="2571769"/>
        </p:xfrm>
        <a:graphic>
          <a:graphicData uri="http://schemas.openxmlformats.org/drawingml/2006/table">
            <a:tbl>
              <a:tblPr/>
              <a:tblGrid>
                <a:gridCol w="1317079"/>
                <a:gridCol w="1753679"/>
                <a:gridCol w="1858464"/>
              </a:tblGrid>
              <a:tr h="546290">
                <a:tc>
                  <a:txBody>
                    <a:bodyPr/>
                    <a:lstStyle/>
                    <a:p>
                      <a:pPr marL="6350" marR="31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25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1200" b="1" spc="-10">
                          <a:latin typeface="Times New Roman"/>
                          <a:ea typeface="Times New Roman"/>
                        </a:rPr>
                        <a:t>победителей и призёров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Доля  от участников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95%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94%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92%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86%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56%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78%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5"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127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latin typeface="Times New Roman"/>
                          <a:ea typeface="Times New Roman"/>
                        </a:rPr>
                        <a:t>65%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4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7422" y="214290"/>
            <a:ext cx="66437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ambria" pitchFamily="18" charset="0"/>
              </a:rPr>
              <a:t>Выводы:</a:t>
            </a:r>
          </a:p>
          <a:p>
            <a:r>
              <a:rPr lang="ru-RU" sz="1400" dirty="0" smtClean="0">
                <a:latin typeface="Cambria" pitchFamily="18" charset="0"/>
              </a:rPr>
              <a:t>Победители </a:t>
            </a:r>
            <a:r>
              <a:rPr lang="ru-RU" sz="1400" dirty="0">
                <a:latin typeface="Cambria" pitchFamily="18" charset="0"/>
              </a:rPr>
              <a:t>школьного этапа предметных олимпиад продемонстрировали достаточный уровень усвоения учебного материала, применение его на творческом уровне, нестандартный подход к решению заданий. Вместе с тем в целом уровень подготовки школьников к участию в школьном этапе олимпиады </a:t>
            </a:r>
            <a:r>
              <a:rPr lang="ru-RU" sz="1400" dirty="0" smtClean="0">
                <a:latin typeface="Cambria" pitchFamily="18" charset="0"/>
              </a:rPr>
              <a:t>недостаточный</a:t>
            </a:r>
            <a:r>
              <a:rPr lang="ru-RU" sz="1400" dirty="0">
                <a:latin typeface="Cambria" pitchFamily="18" charset="0"/>
              </a:rPr>
              <a:t>, так как по отдельным предметам отсутствуют победители и призеры. Многие победители и призеры показали невысокий уровень выполнения заданий, преобладает50%-55%результативности.</a:t>
            </a:r>
          </a:p>
          <a:p>
            <a:r>
              <a:rPr lang="ru-RU" sz="1400" dirty="0">
                <a:latin typeface="Cambria" pitchFamily="18" charset="0"/>
              </a:rPr>
              <a:t>Многие обучающиеся принимали участие в олимпиадах по нескольким предметам разной направленности, что ведет к перегрузке обучающихся, так как требуется дополнительное время на качественную подготовку. Отмечается недостаточная подготовка обучающихся к выполнению заданий повышенной сложности.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14546" y="3786190"/>
            <a:ext cx="678661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40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4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Руководителям ШМО организовать работу по планированию системной деятельности педагогов по подготовке к олимпиадам, а также анализу и рефлексии по итогам проведения олимпиады.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4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Педагогам разработать индивидуальные образовательные траектории и маршруты для обучающихся с высоким уровнем учебной мотивации по предметам.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4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Администрации школы взять на постоянный контроль состояние работы со способными и талантливыми детьми.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357562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Рекомендации:</a:t>
            </a:r>
            <a:endParaRPr lang="ru-RU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571</Words>
  <Application>Microsoft Office PowerPoint</Application>
  <PresentationFormat>Экран (4:3)</PresentationFormat>
  <Paragraphs>226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3</cp:revision>
  <dcterms:created xsi:type="dcterms:W3CDTF">2024-12-19T06:13:59Z</dcterms:created>
  <dcterms:modified xsi:type="dcterms:W3CDTF">2024-12-19T06:39:30Z</dcterms:modified>
</cp:coreProperties>
</file>