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</p:sldMasterIdLst>
  <p:notesMasterIdLst>
    <p:notesMasterId r:id="rId34"/>
  </p:notesMasterIdLst>
  <p:sldIdLst>
    <p:sldId id="256" r:id="rId3"/>
    <p:sldId id="307" r:id="rId4"/>
    <p:sldId id="258" r:id="rId5"/>
    <p:sldId id="308" r:id="rId6"/>
    <p:sldId id="263" r:id="rId7"/>
    <p:sldId id="264" r:id="rId8"/>
    <p:sldId id="265" r:id="rId9"/>
    <p:sldId id="262" r:id="rId10"/>
    <p:sldId id="278" r:id="rId11"/>
    <p:sldId id="280" r:id="rId12"/>
    <p:sldId id="281" r:id="rId13"/>
    <p:sldId id="309" r:id="rId14"/>
    <p:sldId id="313" r:id="rId15"/>
    <p:sldId id="283" r:id="rId16"/>
    <p:sldId id="276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2AC1-BA6D-402B-8CCF-9A1A41253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280E-018B-464F-87E7-CBD9BE53C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5813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AFA8-285F-4843-9FD4-A663BBD6B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82CB9C-49B0-4121-A776-770A6649D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EFA6-01CD-49E2-B46B-A7D2C883D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9F15-99E9-4D8C-9C9C-B1852A153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71B3-011A-4880-B1DF-EEAB36FE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C20C-FCF8-4698-98B3-854F6DAC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69AE-1685-46A1-B01F-324AC3B2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5919-4B71-403F-8A51-4A2D04725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69D2-C87D-4FD9-BB7A-4CE093874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1F559-BF0D-44DF-8BAB-B8B695AE3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23E3-1CB8-48D0-84D5-270B96714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466F-064C-488F-B6A6-091738B29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9AA6-8CDE-4EE7-B398-04F7B1B6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6018213" cy="2208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AE82F-1064-4DFB-9ED9-C9A8CCCF7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24C-BA9F-4A54-8717-0842485D6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DF3F-FBCF-43EC-BEAB-20FACE2C5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81F40-E220-4225-928E-DE4FB4EA2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1529-91EC-47F0-BEEF-DBB298979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28E63-0BFD-412C-ACB8-915CA4DA2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978D-C6EC-436A-834D-2A35FDD4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7AACB-7B24-4771-AB41-E91280FB5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99A887-08F7-4248-B255-8414A4CFF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CCCCE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CCCCE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9999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CCCCE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007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9999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9999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8013" cy="137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388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8821AF-2133-45C5-B746-28ABE1EAE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2" r:id="rId2"/>
    <p:sldLayoutId id="2147483710" r:id="rId3"/>
    <p:sldLayoutId id="2147483703" r:id="rId4"/>
    <p:sldLayoutId id="2147483704" r:id="rId5"/>
    <p:sldLayoutId id="2147483705" r:id="rId6"/>
    <p:sldLayoutId id="2147483706" r:id="rId7"/>
    <p:sldLayoutId id="2147483711" r:id="rId8"/>
    <p:sldLayoutId id="2147483712" r:id="rId9"/>
    <p:sldLayoutId id="2147483707" r:id="rId10"/>
    <p:sldLayoutId id="2147483708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"/>
          <p:cNvSpPr>
            <a:spLocks noChangeArrowheads="1" noChangeShapeType="1" noTextEdit="1"/>
          </p:cNvSpPr>
          <p:nvPr/>
        </p:nvSpPr>
        <p:spPr bwMode="auto">
          <a:xfrm>
            <a:off x="571500" y="714375"/>
            <a:ext cx="8077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Что нужно знать родителям об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агрессивном поведении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подростков?</a:t>
            </a:r>
          </a:p>
        </p:txBody>
      </p:sp>
      <p:pic>
        <p:nvPicPr>
          <p:cNvPr id="8195" name="Picture 7" descr="http://doctoroff.ru/sites/default/files/titulka_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000375"/>
            <a:ext cx="50006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6572250" y="6000750"/>
            <a:ext cx="2428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Материал подготовила психолог  МБОУ  КСОШ Мухина С.Н.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38200" y="533400"/>
            <a:ext cx="7772400" cy="600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Как уменьшить напряжение в общении с подростком?</a:t>
            </a:r>
            <a:endParaRPr lang="ru-RU" sz="24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разговаривайте спокойно, не повышайте голос, старайтесь сохранять выдержку и сдержанность в любом случае, будьте вежливы, не давайте волю своим чувствам, не оскорбляйте ребенка - он этого не забудет;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если ваш ребенок выражает желание с вами поговорить, выслушайте его внимательно и спокойно, без криков и упреков;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следите за собой - не делайте различий при обращении с вашими детьми, не делайте поблажек одному ребенку в том, чего не простили бы второму;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 время ссоры ребенок может выпалить то, что он не думает на самом деле - что он не любит вас, ненавидит и так далее. Имейте в виду, что это сказано под воздействием эмоций, в запале, не делайте далеко идущих выводов, не впадайте в панику;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знайте, что не бывает идеальных родителей, все в чем-то делают ошибки, не надо постоянно винить себя, что вы плохая мать или никчемный отец, - это только увеличит вашу неуверенность в себе и не позволит принять верное решение в нужный момент.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71500" y="428625"/>
            <a:ext cx="7924800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Как уменьшить напряжение в общении с подростком?</a:t>
            </a:r>
            <a:endParaRPr lang="ru-RU" sz="20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обсуждайте вместе с ребенком важные семейные дела, не отстраняйте его от участия в них, он должен чувствовать, что его мнение учитывается и имеет значение;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не ожидайте, что подросток примет любой ваш совет или распоряжение и беспрекословно станет его выполнять - настраиваясь заранее на покорность и послушание, вы испытаете сильный стресс, когда этого не произойдет;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необходимо понимать, что проявления агрессии нельзя оценивать однозначно ни как положительное, ни как отрицательное явление. Это, прежде всего, энергия, необходимая для полноценного развития ребёнка, и задача родителей и педагогов помочь направить эту энергию в нужное русло.    </a:t>
            </a:r>
          </a:p>
          <a:p>
            <a:pPr algn="just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500563"/>
            <a:ext cx="3214688" cy="209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640080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Основные  психолого-педагогические заповеди: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0063" y="1428750"/>
            <a:ext cx="8143875" cy="440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Негативная оценка должна всегда касаться конкретного проступка, а не личности в целом. Плохим может быть то, что совершил ребёнок, а не он сам. 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Никогда не стоит унижать ребёнка - физически или словами: ничего, кроме защитной (часто агрессивной) реакции, такое поведение взрослых не вызовет.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Подростку должно быть ясно, за что именно его наказывают. Иначе наказание воспринимается просто как необъяснимый эмоциональный всплеск или выражение отрицательного к нему отношения.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Наказание должно следовать сразу за проступком. 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Важно, чтобы все члены семьи выражали единство в оценке тех или иных действий подростка. </a:t>
            </a:r>
          </a:p>
          <a:p>
            <a:pPr algn="just"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Наказывая подростка за проступки, не забывайте хвалить его за успехи.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9342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Правила экстренного реагирования  в конфликтной ситуации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2133600"/>
            <a:ext cx="7886700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Спокойное отношение в случае незначительной агрессии. </a:t>
            </a:r>
          </a:p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Акцентирование внимания на поступках (поведении), а не на личности. </a:t>
            </a:r>
          </a:p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Контроль над собственными негативными эмоциями. </a:t>
            </a:r>
          </a:p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Снижение напряжения ситуации. </a:t>
            </a:r>
          </a:p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Обсуждение проступка. </a:t>
            </a:r>
          </a:p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Сохранение положительной репутации подростка. </a:t>
            </a:r>
          </a:p>
          <a:p>
            <a:pPr>
              <a:buClrTx/>
              <a:buFont typeface="Wingdings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Демонстрация модели неагрессивного поведения.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33400" y="609600"/>
            <a:ext cx="8305800" cy="253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7D"/>
                </a:solidFill>
                <a:latin typeface="Times New Roman" pitchFamily="16" charset="0"/>
              </a:rPr>
              <a:t>Второе направление работы психолога по коррекции агрессивности подростков – работа с учителями, педагогами</a:t>
            </a:r>
            <a:r>
              <a:rPr lang="ru-RU" sz="4000">
                <a:solidFill>
                  <a:srgbClr val="00007D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0400"/>
            <a:ext cx="3429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85800" y="1066800"/>
            <a:ext cx="5638800" cy="361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Конфликтуя с родителями, молодежь обычно переносит свою агрессивность на лиц, архетипически им соответствующих, - учителей, врачей, психологов и других специалистов.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Это важно учитывать всем профессионалам, к которым родители приводят своих детей, не имея уже возможности с ними справиться.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2870200" cy="430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09600" y="533400"/>
            <a:ext cx="8077200" cy="539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Verdana" pitchFamily="32" charset="0"/>
              </a:rPr>
              <a:t>Существует несколько типичных заблуждений в отношении подростковой агрессии: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1.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Подростковая агрессия неизбежна.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2.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Подростковая агрессия — следствие психической патологии.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3.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В нашей школе (нашем классе, отряде) этой проблемы не существует. У нас дети дружные!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4.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Проблема детской агрессии — проблема родителей, это недостаток воспитания.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5.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Подростковая агрессия — результат дурного влияния СМИ, следствие подражания агрессивным персонажам фильмов и книг.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38200" y="914400"/>
            <a:ext cx="7924800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Четыре типа агрессивных подростков: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	</a:t>
            </a: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1.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Подростки с устойчивым комплексом аномальных, аморальных, примитивных потребностей, имеющие деформацию ценностей и отношений, стремящиеся к потребительскому времяпровождению.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	</a:t>
            </a: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2.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Подростки с деформированными потребностями и ценностями, обладающие более или менее широким кругом интересов, отлича­ющиеся обостренным индивидуализмом, желающие занять привилегированное положение за счет притеснения слабых и младших.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762000" y="914400"/>
            <a:ext cx="8077200" cy="357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3.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Подростки, у которых присутствует конфликт между деформированными и позитивными потребностями.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	4.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 Подростки, отличающиеся слабо деформированными потребностями при отсутствии определенных интересов и весьма ограниченным кругом общения, отличающиеся безволием, мнительностью, трусливостью и мстительностью.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291013"/>
            <a:ext cx="32004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95400" y="381000"/>
            <a:ext cx="68580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Verdana" pitchFamily="32" charset="0"/>
              </a:rPr>
              <a:t>Рекомендации учителю по работе с агрессивными подростками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8001000" cy="436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1.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Включить в социально одобряемую деятельность - трудовую, спортивную, художественную, организаторскую и т.д.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2. Для подростка из 1 группы целесообразно опираться на его энергичность, упорство в достижении цели,стремление к первенству. Работа в группах по 2-3 человека.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3. Для подростков 2 группы важно изменить обстановку и стереотипные формы реагирования   на неё. Подчёркнутое уважение к их интересам, включение в организаторскую деятельность, где научатся командовать и подчиняться.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71600" y="762000"/>
            <a:ext cx="7162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7D"/>
                </a:solidFill>
                <a:latin typeface="Times New Roman" pitchFamily="16" charset="0"/>
              </a:rPr>
              <a:t>Что такое агрессия?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14313" y="1214438"/>
            <a:ext cx="8643937" cy="367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Verdana" pitchFamily="32" charset="0"/>
              </a:rPr>
              <a:t>	</a:t>
            </a:r>
            <a:endParaRPr lang="ru-RU" sz="2800">
              <a:solidFill>
                <a:schemeClr val="tx1"/>
              </a:solidFill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Агрессия – это поведение или действие,  направленное на нанесение физического или психического вреда другим людям.</a:t>
            </a:r>
          </a:p>
          <a:p>
            <a:pPr algn="just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Агрессивное поведение – это наиболее распространённый способ реагирования на срыв какой-то деятельности, на непреодолимые трудности, ограничения или запреты. </a:t>
            </a:r>
            <a:endParaRPr lang="ru-RU" sz="2400">
              <a:solidFill>
                <a:srgbClr val="000000"/>
              </a:solidFill>
              <a:latin typeface="Verdana" pitchFamily="32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</p:txBody>
      </p:sp>
      <p:pic>
        <p:nvPicPr>
          <p:cNvPr id="9220" name="Picture 2" descr="https://spinalresearch.com.au/wp-content/uploads/2016/11/AdobeStock_34845441-1920x12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929063"/>
            <a:ext cx="4143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5800" y="838200"/>
            <a:ext cx="8077200" cy="344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4. 3 группу подростков вовлекать в поисковые работы, пробуждающие интерес к самоутверждению, проявлению своего «Я».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5. Подросткам 4 группы помогают положительные переживания, интерес к жизни, значимые перспективы, организация скользящего графика работ коллективной деятельности при подчёркнутой личной ответственности.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6.  Привлекать к повседневному постоянному труду по самообслуживанию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14800"/>
            <a:ext cx="3800475" cy="255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95400"/>
            <a:ext cx="8001000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7. Использовать занимательные формы деятельности, «секретную» работу, элементы игры.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8. Работать в группах со сменным составом участников, со сменой ролей.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9. Использовать поощрения – материальные и моральные – с целью формирования нравственной зрелости и положительного отношения к делу, себе, другим людям. Системам жетонного поощрения за строго оговоренное поведение, с правом на привилегии. </a:t>
            </a:r>
            <a:r>
              <a:rPr lang="ru-RU" sz="2000" u="sng">
                <a:solidFill>
                  <a:srgbClr val="000000"/>
                </a:solidFill>
                <a:latin typeface="Verdana" pitchFamily="32" charset="0"/>
              </a:rPr>
              <a:t>Наказаниями можно многое разрушить, но ничего не создать, подкрепление изменяет поведение ребёнка.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990600" y="762000"/>
            <a:ext cx="7543800" cy="375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10.  Обучать приемлемым способам выражении гнева, умению владеть собой.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11.  Использовать метод неприятных последствий (что будет, если ты и дальше будешь так агрессивен).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12.  Вместо конкуренции развивать навыки сотрудничества, готовность идти друг другу навстречу, умение просить помощи и помогать другим, быть терпимым к недостаткам других, считаться с интересами других.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343400"/>
            <a:ext cx="3162300" cy="207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762000" y="685800"/>
            <a:ext cx="8001000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13.  Обучать сдерживанию агрессии, самоконтролю, снятию мышечного напряжения.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14.  Выявлять конфликтогены (слова, поступки, жесты, интонации), которые пробуждают агрессию у ребёнка, тренировать изменения его поведения в трудных ситуациях.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	15.  Обучать ненасильственному разрешению конфликтов.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733800"/>
            <a:ext cx="2041525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752600" y="914400"/>
            <a:ext cx="61722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7D"/>
                </a:solidFill>
                <a:latin typeface="Verdana" pitchFamily="32" charset="0"/>
              </a:rPr>
              <a:t>Общие рекомендации для родителей и педагогов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95600"/>
            <a:ext cx="2682875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895600"/>
            <a:ext cx="4648200" cy="334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43000" y="609600"/>
            <a:ext cx="64008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Вот несколько психолого-педагогических заповедей: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38200" y="2057400"/>
            <a:ext cx="8305800" cy="375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Негативная оценка должна всегда касаться конкретного проступка, а не личности в целом. Плохим может быть то, что совершил ребёнок, а не он сам. 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Никогда не стоит унижать ребёнка - физически или словами: ничего, кроме защитной (часто агрессивной) реакции, такое поведение взрослых не вызовет.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Подростку должно быть ясно, за что именно его наказывают. Иначе наказание воспринимается просто как необъяснимый эмоциональный всплеск или выражение отрицательного к нему отношения.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62000" y="533400"/>
            <a:ext cx="7848600" cy="588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Наказание должно следовать сразу за проступком. Конечно, подросток уже в состоянии осознать отсрочку наказания, но сообщено об этом должно быть сразу после неприятных событий, заслуживающих наказания.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Важно, чтобы все члены семьи выражали единство в оценке тех или иных действий подростка. Несогласованные действия взрослых (мама наказала, папа отменил) зачастую являются манипуляцией по отношению к подростку и не позволяют ребёнку самому выстраивать четкую картину мира – он так и остаётся с непониманием того, что хорошо, а что плохо.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         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Наказывая подростка за проступки, не забывайте хвалить его за успехи. Для гармоничного и здорового развития подростку необходимо своевременное получение информации, особенно от близких и значимых людей, о том, что замечены его достоинства, победы и результаты.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990600" y="457200"/>
            <a:ext cx="73152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Искоренить подростковую агрессию можно, если взрослые будут придерживаться следующих правил: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8305800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Относиться к детям и подросткам с уважением, не проявлять грубость по отношению к ним, стараться разговаривайть с ними на равных.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Учить ребенка выражать негативные чувства словами, а не кулаками.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Ограничивать время у телевизора и исключать из эмоционального рациона ребенка фильмы и передачи, прославляющие насилие и убийство.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Прививать любовь к чтению, на литературных примерах воспитывать сочувствие к слабым, желание помочь.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762000" y="457200"/>
            <a:ext cx="7696200" cy="375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Учить подростков не заражаться энергией стаи, а выбирать приятелей, с которыми у них есть не только общие интересы, но и взаимное уважение и понимание.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Проводить с ребенком и подростком время на природе, играть в подвижные игры, вовлекать в занятия спортом, в кружки и факультативы (учитывая предпочтения ребенка).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Когда ребенок занят полезным и интересным делом, его уже не потянет на "кулачные бои".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 b="16220"/>
          <a:stretch>
            <a:fillRect/>
          </a:stretch>
        </p:blipFill>
        <p:spPr bwMode="auto">
          <a:xfrm>
            <a:off x="2286000" y="3962400"/>
            <a:ext cx="4038600" cy="253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09600" y="990600"/>
            <a:ext cx="8153400" cy="437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Воспитывать уважение к старым людям собственным примером: проявлять участие к пожилым соседям, уступать место старикам в автобусе и т.д.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Говорить с детьми и подростками о цикле жизни, объяснять, что старость - это не уродство, а безграничная житейская мудрость.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Беречь семейную историю, рассказывать детям о предках, воспитывая в них гордость за свои корни.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Verdana" pitchFamily="32" charset="0"/>
            </a:endParaRP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 Обращаться за профессиональной психологической помощью, если ваш ребенок испытывает наслаждение, истязая зверушек или более слабых людей.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09600" y="914400"/>
            <a:ext cx="8077200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Отличительные особенности подростковой агрессии :</a:t>
            </a:r>
          </a:p>
          <a:p>
            <a:pPr>
              <a:spcBef>
                <a:spcPts val="1500"/>
              </a:spcBef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Подростковая</a:t>
            </a: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агрессия</a:t>
            </a: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— это побочный эффект пубертатного периода, который возникает в ответ на непринятие подрастающим ребенком реальности. Другими словами, возросшая социальная компетентность (которую дает жизненный опыт в разных ситуациях), физические данные и сила (которые у подростка начинают приближаться ко взрослым) дают ощущение «всемогущества и вседозволенности».</a:t>
            </a:r>
          </a:p>
          <a:p>
            <a:pPr>
              <a:spcBef>
                <a:spcPts val="1500"/>
              </a:spcBef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Жертвами часто  становятся близкие люди - родные,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друзья, педагоги. </a:t>
            </a:r>
          </a:p>
          <a:p>
            <a:pPr>
              <a:spcBef>
                <a:spcPts val="1500"/>
              </a:spcBef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Агрессия часто возникает без реального повода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	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93420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Следующие правила экстренного вмешательства позволят в конфликтной ситуации обеспечить позитивное разрешение конфликтов: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5800" y="2133600"/>
            <a:ext cx="8153400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1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Спокойное отношение в случае незначительной агрессии.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2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Акцентирование внимания на поступках (поведении), а не на личности.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3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Контроль над собственными негативными эмоциями.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4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Снижение напряжения ситуации.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5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Обсуждение проступка.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6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Сохранение положительной репутации подростка.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Verdana" pitchFamily="32" charset="0"/>
              </a:rPr>
              <a:t>7</a:t>
            </a: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. Демонстрация модели неагрессивного поведения.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762000" y="685800"/>
            <a:ext cx="7620000" cy="283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  <a:latin typeface="Verdana" pitchFamily="32" charset="0"/>
              </a:rPr>
              <a:t>Главное условие - искренность взрослого, соответствие его невербальных реакций словам.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0"/>
            <a:ext cx="2844800" cy="35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8013" cy="35718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Почему подростки агрессивны — 7 основных причин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8013" cy="5429250"/>
          </a:xfrm>
        </p:spPr>
        <p:txBody>
          <a:bodyPr/>
          <a:lstStyle/>
          <a:p>
            <a:pPr algn="r" eaLnBrk="1" hangingPunct="1">
              <a:buFont typeface="Times New Roman" pitchFamily="16" charset="0"/>
              <a:buNone/>
              <a:defRPr/>
            </a:pPr>
            <a:r>
              <a:rPr lang="ru-RU" sz="2400" dirty="0" smtClean="0">
                <a:latin typeface="Times New Roman" pitchFamily="16" charset="0"/>
              </a:rPr>
              <a:t>«Агрессивность- это отчаяние ребёнка, </a:t>
            </a:r>
            <a:br>
              <a:rPr lang="ru-RU" sz="2400" dirty="0" smtClean="0">
                <a:latin typeface="Times New Roman" pitchFamily="16" charset="0"/>
              </a:rPr>
            </a:br>
            <a:r>
              <a:rPr lang="ru-RU" sz="2400" dirty="0" smtClean="0">
                <a:latin typeface="Times New Roman" pitchFamily="16" charset="0"/>
              </a:rPr>
              <a:t>который ищет признания и любви» - </a:t>
            </a:r>
            <a:r>
              <a:rPr lang="ru-RU" sz="2400" dirty="0" err="1" smtClean="0">
                <a:latin typeface="Times New Roman" pitchFamily="16" charset="0"/>
              </a:rPr>
              <a:t>Г.Эберлейн</a:t>
            </a:r>
            <a:endParaRPr lang="ru-RU" sz="2400" dirty="0" smtClean="0">
              <a:latin typeface="Times New Roman" pitchFamily="16" charset="0"/>
            </a:endParaRPr>
          </a:p>
          <a:p>
            <a:pPr eaLnBrk="1" hangingPunct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привлечь родительское внимание.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способ самоутверждения.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Копирование поведения взрослого.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Гормональные изменения.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воспитания.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телевизора и интернета.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границ дозволенного.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286250"/>
            <a:ext cx="2928938" cy="212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928688"/>
            <a:ext cx="6257925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Факторы, повышающие агрессивность  подростков: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Отношение взрослых - школы и, главное, родителей.</a:t>
            </a: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Отношения со сверстниками.	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857625"/>
            <a:ext cx="1738313" cy="260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786188"/>
            <a:ext cx="2143125" cy="271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33400" y="533400"/>
            <a:ext cx="8229600" cy="544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Основные «семейные» причины возникновения агрессивности у подростков: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Отвержение (неприятие ребёнка).Ребёнок чувствует себя покинутым, незащищённым и поэтому не принимает родительского убеждения, не имеет положительного примера, как себя вести.</a:t>
            </a:r>
          </a:p>
          <a:p>
            <a:pPr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Сверхтребовательность</a:t>
            </a: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(чрезмерная критика, наказание за малейшие провинности) – приводит к озлобленности, стремлению сделать «исподтишка», формирует чувство неполноценности и</a:t>
            </a: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ожидание неудач. Агрессия становится способом самоутверждения.</a:t>
            </a:r>
          </a:p>
          <a:p>
            <a:pPr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Личный пример родителей. Родители, даже в момент взросления подростка, являются примером для подражания. Если родители “скандалисты”, то более 90% вероятности, что в будущей семье ребёнка будет так же</a:t>
            </a: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даже если родители стараются не выражать агрессию при подростке, он её всё равно хорошо чувствует</a:t>
            </a:r>
            <a:r>
              <a:rPr lang="ru-RU" sz="2000">
                <a:solidFill>
                  <a:srgbClr val="000000"/>
                </a:solidFill>
                <a:latin typeface="Verdana" pitchFamily="32" charset="0"/>
              </a:rPr>
              <a:t>.</a:t>
            </a: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914400"/>
            <a:ext cx="7972425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Основные «семейные» причины возникновения агрессивности у подростков: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Ужесточение контроля.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Родители (чаще мамы и бабушки), напуганные сообщениями о росте подростковой преступности, наркомании, разврате и пр., стремятся контролировать каждый шаг своего ребенка. </a:t>
            </a:r>
          </a:p>
          <a:p>
            <a:pPr algn="just"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Гиперопека (сверхзаботливое отношение) – ребёнок лишается самостоятельности, инфантилен, не может противостоять стрессам, не может постоять за себя, может стать жертвой агрессии и вымещает агрессию на предметах (рвёт книги, ломает вещи, пишет на стенах или мебели).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09600" y="762000"/>
            <a:ext cx="8153400" cy="569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Очень важно помнить, что любое агрессивное или не соответствующее нормам поведения подростка имеет свою причину. </a:t>
            </a:r>
          </a:p>
          <a:p>
            <a:pPr algn="just"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Любое агрессивное или «плохое» поведение подростка – это сигнал внутреннего дискомфорта, и задача родителей – разобраться в причинах и помочь ребенку справиться с ситуацией социально приемлемым образом. </a:t>
            </a:r>
          </a:p>
          <a:p>
            <a:pPr algn="just"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За каждой внешней реакцией стоит своя психологическая причина, которую легко упустить, если ограничиться моральной оценкой поступков. </a:t>
            </a:r>
          </a:p>
          <a:p>
            <a:pPr algn="just"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Установление личных границ. Есть наиболее важные периоды, когда ребенок решает эту задачу: это 3 года, начало школьной жизни и подростковый период. В эти периоды дети особенно остро реагируют на внедрение в их жизнь, что находит свое выражение в протестных реакциях. Мудрые родители должны это учитывать и предоставить ребенку разумную свободу и независимость. Но в тоже время дети не должны ощущать себя заброшенными, ребенок должен чувствовать, что родители готовы всегда, в случае необходимости, оказать поддержку и помощь.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09600" y="533400"/>
            <a:ext cx="8305800" cy="644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Общие рекомендации родителям по коррекции агрессивного поведения ребенка</a:t>
            </a:r>
            <a:endParaRPr lang="ru-RU" sz="2400" b="1">
              <a:solidFill>
                <a:srgbClr val="000000"/>
              </a:solidFill>
              <a:latin typeface="Verdana" pitchFamily="32" charset="0"/>
            </a:endParaRP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Работу по коррекции агрессивного поведения подростков следует начинать с себя. Помните, что ребёнок не может измениться к лучшему, если не произойдут необходимые изменения в семье. Показывайте личный пример эффективного поведения, не допускайте вспышек гнева и нелестных высказываний о других людях.</a:t>
            </a: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Пусть Ваш ребёнок в каждый момент чувствует, что Вы его любите, цените и принимаете, что он Вам нужен. Не стесняйтесь его лишний раз приласкать и пожалеть.</a:t>
            </a: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Запрет и повышение голоса – самые неэффективные способы преодоления агрессивности. Лишь поняв причины такого поведения, можно надеяться на улучшение.</a:t>
            </a: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Формируйте способность к сопереживанию и сочувствию.</a:t>
            </a: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Дайте подростку возможность выплеснуть свою агрессию, сместив её на другие, неодушевленные  объекты. </a:t>
            </a:r>
          </a:p>
          <a:p>
            <a:pPr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подавляйте попытки «самоутверждения» вашего ребёнка, отнеситесь с пониманием, старайтесь спокойно договориться.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    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1711</Words>
  <PresentationFormat>Экран (4:3)</PresentationFormat>
  <Paragraphs>158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Microsoft YaHei</vt:lpstr>
      <vt:lpstr>Times New Roman</vt:lpstr>
      <vt:lpstr>Franklin Gothic Book</vt:lpstr>
      <vt:lpstr>Perpetua</vt:lpstr>
      <vt:lpstr>Wingdings 2</vt:lpstr>
      <vt:lpstr>Calibri</vt:lpstr>
      <vt:lpstr>Verdana</vt:lpstr>
      <vt:lpstr>Wingdings</vt:lpstr>
      <vt:lpstr>Тема Office</vt:lpstr>
      <vt:lpstr>Справедливость</vt:lpstr>
      <vt:lpstr>Слайд 1</vt:lpstr>
      <vt:lpstr>Слайд 2</vt:lpstr>
      <vt:lpstr>Слайд 3</vt:lpstr>
      <vt:lpstr>Почему подростки агрессивны — 7 основных причин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Александр</cp:lastModifiedBy>
  <cp:revision>11</cp:revision>
  <cp:lastPrinted>1601-01-01T00:00:00Z</cp:lastPrinted>
  <dcterms:created xsi:type="dcterms:W3CDTF">1601-01-01T00:00:00Z</dcterms:created>
  <dcterms:modified xsi:type="dcterms:W3CDTF">2021-02-08T19:21:25Z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